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336" r:id="rId2"/>
    <p:sldId id="338" r:id="rId3"/>
    <p:sldId id="339" r:id="rId4"/>
    <p:sldId id="256" r:id="rId5"/>
    <p:sldId id="389" r:id="rId6"/>
    <p:sldId id="368" r:id="rId7"/>
    <p:sldId id="488" r:id="rId8"/>
    <p:sldId id="489" r:id="rId9"/>
    <p:sldId id="490" r:id="rId10"/>
    <p:sldId id="491" r:id="rId11"/>
    <p:sldId id="429" r:id="rId12"/>
    <p:sldId id="519" r:id="rId13"/>
    <p:sldId id="430" r:id="rId14"/>
    <p:sldId id="466" r:id="rId15"/>
    <p:sldId id="392" r:id="rId16"/>
    <p:sldId id="463" r:id="rId17"/>
    <p:sldId id="435" r:id="rId18"/>
    <p:sldId id="445" r:id="rId19"/>
    <p:sldId id="427" r:id="rId20"/>
    <p:sldId id="521" r:id="rId21"/>
    <p:sldId id="467" r:id="rId22"/>
    <p:sldId id="450" r:id="rId23"/>
    <p:sldId id="501" r:id="rId24"/>
    <p:sldId id="500" r:id="rId25"/>
    <p:sldId id="516" r:id="rId26"/>
    <p:sldId id="530" r:id="rId27"/>
    <p:sldId id="523" r:id="rId28"/>
    <p:sldId id="524" r:id="rId29"/>
    <p:sldId id="527" r:id="rId30"/>
    <p:sldId id="526" r:id="rId31"/>
    <p:sldId id="528" r:id="rId32"/>
    <p:sldId id="529" r:id="rId33"/>
    <p:sldId id="470" r:id="rId34"/>
    <p:sldId id="504" r:id="rId35"/>
    <p:sldId id="505" r:id="rId36"/>
    <p:sldId id="502" r:id="rId37"/>
    <p:sldId id="518" r:id="rId38"/>
    <p:sldId id="407" r:id="rId39"/>
    <p:sldId id="469" r:id="rId40"/>
    <p:sldId id="503" r:id="rId41"/>
    <p:sldId id="534" r:id="rId42"/>
    <p:sldId id="535" r:id="rId43"/>
    <p:sldId id="455" r:id="rId44"/>
    <p:sldId id="406" r:id="rId45"/>
    <p:sldId id="424" r:id="rId46"/>
    <p:sldId id="408" r:id="rId47"/>
    <p:sldId id="401" r:id="rId48"/>
    <p:sldId id="402" r:id="rId49"/>
    <p:sldId id="409" r:id="rId50"/>
    <p:sldId id="461" r:id="rId51"/>
    <p:sldId id="531" r:id="rId52"/>
    <p:sldId id="532" r:id="rId53"/>
    <p:sldId id="533" r:id="rId54"/>
    <p:sldId id="457" r:id="rId55"/>
    <p:sldId id="413" r:id="rId56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 Virtue" initials="PV" lastIdx="1" clrIdx="0">
    <p:extLst>
      <p:ext uri="{19B8F6BF-5375-455C-9EA6-DF929625EA0E}">
        <p15:presenceInfo xmlns:p15="http://schemas.microsoft.com/office/powerpoint/2012/main" userId="aff125923c5632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75" autoAdjust="0"/>
    <p:restoredTop sz="94660"/>
  </p:normalViewPr>
  <p:slideViewPr>
    <p:cSldViewPr snapToGrid="0">
      <p:cViewPr>
        <p:scale>
          <a:sx n="78" d="100"/>
          <a:sy n="78" d="100"/>
        </p:scale>
        <p:origin x="948" y="10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1.png>
</file>

<file path=ppt/media/image32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BBF5E2F-2EA4-4BED-BDB7-3263066D10D9}" type="datetimeFigureOut">
              <a:rPr lang="en-US" smtClean="0"/>
              <a:t>1/16/2019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61C2587-C0BF-41B9-B0FA-D76263C040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341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F94F5-58D1-42ED-AB38-DD97D2E49478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642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751138" y="533400"/>
            <a:ext cx="4732337" cy="2662238"/>
          </a:xfrm>
          <a:ln/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Arial" charset="0"/>
            </a:endParaRPr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65200">
              <a:defRPr/>
            </a:pPr>
            <a:fld id="{FD549D34-9FA6-44AF-8862-E060EE74E80B}" type="slidenum">
              <a:rPr lang="en-US" smtClean="0"/>
              <a:pPr defTabSz="965200"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09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theme</a:t>
            </a:r>
            <a:r>
              <a:rPr lang="en-US" baseline="0" dirty="0"/>
              <a:t> in the class:</a:t>
            </a:r>
          </a:p>
          <a:p>
            <a:endParaRPr lang="en-US" baseline="0" dirty="0"/>
          </a:p>
          <a:p>
            <a:r>
              <a:rPr lang="en-US" baseline="0" dirty="0"/>
              <a:t>A goal we have in mind.</a:t>
            </a:r>
          </a:p>
          <a:p>
            <a:endParaRPr lang="en-US" baseline="0" dirty="0"/>
          </a:p>
          <a:p>
            <a:r>
              <a:rPr lang="en-US" baseline="0" dirty="0"/>
              <a:t>A mathematical abstraction to formalize this</a:t>
            </a:r>
          </a:p>
          <a:p>
            <a:endParaRPr lang="en-US" baseline="0" dirty="0"/>
          </a:p>
          <a:p>
            <a:r>
              <a:rPr lang="en-US" baseline="0" dirty="0"/>
              <a:t>Algorithms that operate on these abstractions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20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Examples: blinking your eye (not using your entire thinking capabilities),</a:t>
            </a:r>
            <a:r>
              <a:rPr lang="en-US" baseline="0" dirty="0"/>
              <a:t> vacuum cleaner moving towards nearest dirt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44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Often comes back on exams</a:t>
            </a:r>
          </a:p>
          <a:p>
            <a:endParaRPr lang="en-US" dirty="0"/>
          </a:p>
          <a:p>
            <a:r>
              <a:rPr lang="en-US" dirty="0"/>
              <a:t>Goal test – sometimes</a:t>
            </a:r>
            <a:r>
              <a:rPr lang="en-US" baseline="0" dirty="0"/>
              <a:t> more than one state that satisfies having achieved the goal, for example, “eat all the dots”</a:t>
            </a:r>
          </a:p>
          <a:p>
            <a:endParaRPr lang="en-US" baseline="0" dirty="0"/>
          </a:p>
          <a:p>
            <a:r>
              <a:rPr lang="en-US" baseline="0" dirty="0"/>
              <a:t>Abstraction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616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Infinitely many solutions! Some better than others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63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Wrong example for “eat-all-dots”: (x, y, dot count)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07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8113" y="768350"/>
            <a:ext cx="6823075" cy="3838575"/>
          </a:xfrm>
          <a:ln/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latin typeface="Arial" charset="0"/>
              </a:rPr>
              <a:t>90 * (2^30-1) + 30 * 2^29 = 145 billion</a:t>
            </a:r>
          </a:p>
          <a:p>
            <a:r>
              <a:rPr lang="en-US">
                <a:latin typeface="Arial" charset="0"/>
              </a:rPr>
              <a:t>2^29 = 536 870 912</a:t>
            </a:r>
          </a:p>
        </p:txBody>
      </p:sp>
      <p:sp>
        <p:nvSpPr>
          <p:cNvPr id="49156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65200">
              <a:defRPr/>
            </a:pPr>
            <a:fld id="{041C6AE4-F625-4A1A-A100-707641139ACC}" type="slidenum">
              <a:rPr lang="en-US" smtClean="0"/>
              <a:pPr defTabSz="965200"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874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Typical finite graph explicitly defined (theoretical CS)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3680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Typical exponential (or infinite) graph implicitly defined (AI)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234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BC037-32FA-4360-ABE3-07627B2BC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05A9D-A4AF-4C69-803F-B3FD8FE7A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36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AEEE-3587-4C7D-BAA3-0C3E401F3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654F2-609F-41BE-BF94-9566C0BCC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EAD64-81FE-45C7-87BE-C99041D8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1/16/2019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9082A-2241-44ED-B9AD-9750B21A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10290-45AC-4A7C-9A77-667E4B9CF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4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5DDBF4-DC75-4000-B4CD-4560FF8BC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8E350-8C93-428E-9B85-FE7F21988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166D-1728-4813-9139-87CA0135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1/16/2019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9C6B2-CD29-4F7A-8C8F-E7523A74F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A101A-1A5F-4B8A-B35C-38FD5CC0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0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15EC7-C509-45E9-A595-C7C08F504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99" y="367131"/>
            <a:ext cx="10515600" cy="62781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1D1F-B34A-4BF8-908F-7A2369939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99" y="1113178"/>
            <a:ext cx="10515600" cy="203953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>
                <a:solidFill>
                  <a:schemeClr val="accent1">
                    <a:lumMod val="75000"/>
                  </a:schemeClr>
                </a:solidFill>
              </a:defRPr>
            </a:lvl1pPr>
            <a:lvl2pPr marL="230188" indent="-230188">
              <a:buFont typeface="Wingdings" panose="05000000000000000000" pitchFamily="2" charset="2"/>
              <a:buChar char="§"/>
              <a:defRPr/>
            </a:lvl2pPr>
            <a:lvl3pPr marL="460375" indent="-230188">
              <a:buFont typeface="Wingdings" panose="05000000000000000000" pitchFamily="2" charset="2"/>
              <a:buChar char="§"/>
              <a:defRPr/>
            </a:lvl3pPr>
            <a:lvl4pPr marL="684213" indent="-223838">
              <a:buFont typeface="Wingdings" panose="05000000000000000000" pitchFamily="2" charset="2"/>
              <a:buChar char="§"/>
              <a:defRPr/>
            </a:lvl4pPr>
            <a:lvl5pPr marL="914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F6A89D-691A-4F7C-98F1-F0C593DCA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96837" y="636238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E5DC575-B3DA-4894-AC1D-D96F1860F1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755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BDF3-C675-4FE4-A910-AC4D9638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E326A-32E2-4FAA-B286-2C7318FA9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1D807-F2AA-4847-A712-DB46B508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1/16/2019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8B119-C720-495E-B60C-22CBB6586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2A286-1540-4D00-A534-703021A3B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834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5E853-5CAF-42AD-AB47-7F5A49B7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D8E34-F3E7-4F97-A3DF-30EEE989C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AB9D5-42F1-4DA5-90B3-823D47216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76C05-7108-4656-9F43-674919BE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1/16/2019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7A914-9DAA-4AE9-A76A-42447258A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0452A-1F51-42B5-8497-BB68481ED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1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8A46B-388C-4D77-BE61-52E7B1C91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ECDA0-3BD6-450B-8B96-C3684DC87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6CCF2-765D-4D39-83E7-42743CE9E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ECD599-93B8-46A3-9EF0-230980A89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0E1B5-5F66-4EE8-9EE1-86A03BA8AD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4E6235-3EAC-4DFF-9A14-1ADA715CC2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1/16/2019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32BF57-DA9A-4492-A076-AB71F5BE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5FCD9-5D4E-4E57-9402-7599F988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36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00DDE-4BCF-4525-91BE-72A54FC8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6FE61-20C8-49B5-BF10-C0DCB24C67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1/16/2019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4D872-320C-4D19-B900-0E59609A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B071D-2650-40F5-8B1E-46DF9DB8D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177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747EB5-7CA0-4A83-9D1B-19C1436051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1/16/2019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2C3624-E3A1-4C8A-95B8-43FE56CEE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5764B-81AF-4873-8E85-B90AF32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124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3DD2-9E90-4EBF-9B07-2194BDC33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8BFE9-2F23-4BCD-B60A-0983EBBCE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5FE31-2336-4B0E-BC8F-3572FA6EC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FD6EC-511A-455D-8BD9-982DE439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1/16/2019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7B1AA-215E-4D2A-873E-12B2C9104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E25FC-1B80-4F9E-AB2D-C76EBB645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76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9F35-1611-42F7-A008-1247A6AC1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268273-8ED8-4A31-9442-466BDD24B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F42B4-A61A-4FDA-B0DC-F40834BD8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9FEBD-503F-464B-B22C-555050B32A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C3EB89-3411-4E32-9B86-664EF2A4EA09}" type="datetimeFigureOut">
              <a:rPr lang="en-US" smtClean="0"/>
              <a:t>1/16/2019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C58AB-1586-418B-A030-C9B1CABED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F43F4-342D-4F33-99B8-27ACFF6C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4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23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Warm-up as you walk 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the pseudo code for breadth first search and depth first search</a:t>
            </a:r>
          </a:p>
          <a:p>
            <a:pPr lvl="1"/>
            <a:r>
              <a:rPr lang="en-US" sz="2800" dirty="0"/>
              <a:t>Iterative version, not recursive</a:t>
            </a:r>
          </a:p>
          <a:p>
            <a:pPr marL="0" lvl="1" indent="0">
              <a:buNone/>
            </a:pPr>
            <a:endParaRPr lang="en-US" sz="2800" dirty="0"/>
          </a:p>
          <a:p>
            <a:r>
              <a:rPr lang="en-US" dirty="0">
                <a:latin typeface="Courier New"/>
                <a:cs typeface="Courier New"/>
              </a:rPr>
              <a:t>	class </a:t>
            </a:r>
            <a:r>
              <a:rPr lang="en-US" dirty="0" err="1">
                <a:latin typeface="Courier New"/>
                <a:cs typeface="Courier New"/>
              </a:rPr>
              <a:t>TreeNode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		</a:t>
            </a:r>
            <a:r>
              <a:rPr lang="en-US" dirty="0" err="1">
                <a:latin typeface="Courier New"/>
                <a:cs typeface="Courier New"/>
              </a:rPr>
              <a:t>TreeNode</a:t>
            </a:r>
            <a:r>
              <a:rPr lang="en-US" dirty="0">
                <a:latin typeface="Courier New"/>
                <a:cs typeface="Courier New"/>
              </a:rPr>
              <a:t>[] children()</a:t>
            </a:r>
          </a:p>
          <a:p>
            <a:r>
              <a:rPr lang="en-US" dirty="0">
                <a:latin typeface="Courier New"/>
                <a:cs typeface="Courier New"/>
              </a:rPr>
              <a:t>		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isGoal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	BFS(</a:t>
            </a:r>
            <a:r>
              <a:rPr lang="en-US" dirty="0" err="1">
                <a:latin typeface="Courier New"/>
                <a:cs typeface="Courier New"/>
              </a:rPr>
              <a:t>TreeNode</a:t>
            </a:r>
            <a:r>
              <a:rPr lang="en-US" dirty="0">
                <a:latin typeface="Courier New"/>
                <a:cs typeface="Courier New"/>
              </a:rPr>
              <a:t> start)…</a:t>
            </a:r>
          </a:p>
          <a:p>
            <a:r>
              <a:rPr lang="en-US" dirty="0">
                <a:latin typeface="Courier New"/>
                <a:cs typeface="Courier New"/>
              </a:rPr>
              <a:t>	DFS(</a:t>
            </a:r>
            <a:r>
              <a:rPr lang="en-US" dirty="0" err="1">
                <a:latin typeface="Courier New"/>
                <a:cs typeface="Courier New"/>
              </a:rPr>
              <a:t>TreeNode</a:t>
            </a:r>
            <a:r>
              <a:rPr lang="en-US" dirty="0">
                <a:latin typeface="Courier New"/>
                <a:cs typeface="Courier New"/>
              </a:rPr>
              <a:t> start)…</a:t>
            </a:r>
          </a:p>
          <a:p>
            <a:endParaRPr lang="en-US" dirty="0">
              <a:latin typeface="Courier New"/>
              <a:cs typeface="Courier New"/>
            </a:endParaRPr>
          </a:p>
          <a:p>
            <a:endParaRPr lang="en-US" dirty="0">
              <a:latin typeface="Courier New"/>
              <a:cs typeface="Courier New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270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Types</a:t>
            </a: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6222796"/>
              </p:ext>
            </p:extLst>
          </p:nvPr>
        </p:nvGraphicFramePr>
        <p:xfrm>
          <a:off x="457200" y="1524000"/>
          <a:ext cx="10896600" cy="447569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33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endParaRPr lang="en-US" sz="3200" b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/>
                        <a:t>Pacman</a:t>
                      </a:r>
                      <a:endParaRPr lang="en-US" sz="3200" b="0" dirty="0">
                        <a:solidFill>
                          <a:schemeClr val="bg1"/>
                        </a:solidFill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Taxi</a:t>
                      </a:r>
                      <a:endParaRPr lang="en-US" sz="3200" b="0" dirty="0">
                        <a:solidFill>
                          <a:schemeClr val="bg1"/>
                        </a:solidFill>
                        <a:latin typeface="Calibri"/>
                        <a:cs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7979">
                <a:tc>
                  <a:txBody>
                    <a:bodyPr/>
                    <a:lstStyle/>
                    <a:p>
                      <a:r>
                        <a:rPr lang="en-US" sz="3200" dirty="0"/>
                        <a:t>Fully or partially</a:t>
                      </a:r>
                      <a:r>
                        <a:rPr lang="en-US" sz="3200" baseline="0" dirty="0"/>
                        <a:t> observable</a:t>
                      </a:r>
                      <a:endParaRPr lang="en-US" sz="3200" b="0" baseline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b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b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7979">
                <a:tc>
                  <a:txBody>
                    <a:bodyPr/>
                    <a:lstStyle/>
                    <a:p>
                      <a:r>
                        <a:rPr lang="en-US" sz="3200" baseline="0" dirty="0"/>
                        <a:t>Single agent or multi-agent</a:t>
                      </a:r>
                      <a:endParaRPr lang="en-US" sz="3200" b="0" baseline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b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b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7979">
                <a:tc>
                  <a:txBody>
                    <a:bodyPr/>
                    <a:lstStyle/>
                    <a:p>
                      <a:r>
                        <a:rPr lang="en-US" sz="3200" baseline="0" dirty="0"/>
                        <a:t>Deterministic or stochastic</a:t>
                      </a:r>
                      <a:endParaRPr lang="en-US" sz="3200" b="0" baseline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b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b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7979">
                <a:tc>
                  <a:txBody>
                    <a:bodyPr/>
                    <a:lstStyle/>
                    <a:p>
                      <a:r>
                        <a:rPr lang="en-US" sz="3200" baseline="0" dirty="0"/>
                        <a:t>Static or dynamic</a:t>
                      </a:r>
                      <a:endParaRPr lang="en-US" sz="3200" b="0" baseline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b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b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57979">
                <a:tc>
                  <a:txBody>
                    <a:bodyPr/>
                    <a:lstStyle/>
                    <a:p>
                      <a:r>
                        <a:rPr lang="en-US" sz="3200" baseline="0" dirty="0"/>
                        <a:t>Discrete or continuous</a:t>
                      </a:r>
                      <a:endParaRPr lang="en-US" sz="3200" b="0" baseline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b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b="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9421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Reflex Agents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idx="1"/>
          </p:nvPr>
        </p:nvSpPr>
        <p:spPr>
          <a:xfrm>
            <a:off x="363539" y="1657353"/>
            <a:ext cx="5884863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Reflex agents: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Choose action based on current percept (and maybe memory)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May have memory or a model of the world’s current state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Do not consider the future consequences of their actions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solidFill>
                  <a:srgbClr val="C00000"/>
                </a:solidFill>
              </a:rPr>
              <a:t>Consider how the world IS</a:t>
            </a:r>
          </a:p>
          <a:p>
            <a:pPr lvl="1"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dirty="0"/>
              <a:t>Can a reflex agent be rational?</a:t>
            </a:r>
          </a:p>
        </p:txBody>
      </p:sp>
      <p:sp>
        <p:nvSpPr>
          <p:cNvPr id="1030" name="TextBox 7"/>
          <p:cNvSpPr txBox="1">
            <a:spLocks noChangeArrowheads="1"/>
          </p:cNvSpPr>
          <p:nvPr/>
        </p:nvSpPr>
        <p:spPr bwMode="auto">
          <a:xfrm>
            <a:off x="8991600" y="6183872"/>
            <a:ext cx="3059112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8" rIns="91432" bIns="45718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itchFamily="34" charset="0"/>
              </a:rPr>
              <a:t>[Demo: reflex optimal (L2D1)]</a:t>
            </a:r>
          </a:p>
        </p:txBody>
      </p:sp>
      <p:sp>
        <p:nvSpPr>
          <p:cNvPr id="9" name="TextBox 7"/>
          <p:cNvSpPr txBox="1">
            <a:spLocks noChangeArrowheads="1"/>
          </p:cNvSpPr>
          <p:nvPr/>
        </p:nvSpPr>
        <p:spPr bwMode="auto">
          <a:xfrm>
            <a:off x="8991600" y="6488672"/>
            <a:ext cx="32004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8" rIns="91432" bIns="45718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itchFamily="34" charset="0"/>
              </a:rPr>
              <a:t>[Demo: reflex optimal (L2D2)]</a:t>
            </a:r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036D0D48-2F8C-4617-8504-8A3E90B52DF1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78793" y="265895"/>
            <a:ext cx="4167310" cy="3318648"/>
          </a:xfrm>
          <a:prstGeom prst="rect">
            <a:avLst/>
          </a:prstGeom>
          <a:noFill/>
          <a:ln w="38100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Reflex Agent</a:t>
            </a: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5D17656C-F794-473A-86FC-26068266DD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1600" y="6183872"/>
            <a:ext cx="3059112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8" rIns="91432" bIns="45718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itchFamily="34" charset="0"/>
              </a:rPr>
              <a:t>[Demo: reflex optimal (L2D1)]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0AC34014-745C-413C-BAD1-335798DF29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1600" y="6488672"/>
            <a:ext cx="32004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8" rIns="91432" bIns="45718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itchFamily="34" charset="0"/>
              </a:rPr>
              <a:t>[Demo: reflex optimal (L2D2)]</a:t>
            </a:r>
          </a:p>
        </p:txBody>
      </p:sp>
    </p:spTree>
    <p:extLst>
      <p:ext uri="{BB962C8B-B14F-4D97-AF65-F5344CB8AC3E}">
        <p14:creationId xmlns:p14="http://schemas.microsoft.com/office/powerpoint/2010/main" val="1133387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Agents that Plan Ahead</a:t>
            </a:r>
          </a:p>
        </p:txBody>
      </p:sp>
      <p:sp>
        <p:nvSpPr>
          <p:cNvPr id="2053" name="Rectangle 3"/>
          <p:cNvSpPr>
            <a:spLocks noGrp="1" noChangeArrowheads="1"/>
          </p:cNvSpPr>
          <p:nvPr>
            <p:ph idx="1"/>
          </p:nvPr>
        </p:nvSpPr>
        <p:spPr>
          <a:xfrm>
            <a:off x="393033" y="1636296"/>
            <a:ext cx="7206372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Planning agents: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Decisions based on </a:t>
            </a:r>
            <a:r>
              <a:rPr lang="en-US" b="1" i="1" dirty="0">
                <a:solidFill>
                  <a:srgbClr val="0000FF"/>
                </a:solidFill>
              </a:rPr>
              <a:t>predicted consequences </a:t>
            </a:r>
            <a:r>
              <a:rPr lang="en-US" dirty="0"/>
              <a:t>of actions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Must have a</a:t>
            </a:r>
            <a:r>
              <a:rPr lang="en-US" b="1" i="1" dirty="0">
                <a:solidFill>
                  <a:srgbClr val="FF0000"/>
                </a:solidFill>
              </a:rPr>
              <a:t> </a:t>
            </a:r>
            <a:r>
              <a:rPr lang="en-US" b="1" i="1" dirty="0">
                <a:solidFill>
                  <a:srgbClr val="C00000"/>
                </a:solidFill>
              </a:rPr>
              <a:t>transition model</a:t>
            </a:r>
            <a:r>
              <a:rPr lang="en-US" dirty="0"/>
              <a:t>: how the world evolves in response to actions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Must formulate a goal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rgbClr val="C00000"/>
                </a:solidFill>
              </a:rPr>
              <a:t>Consider how the world WOULD BE</a:t>
            </a:r>
          </a:p>
          <a:p>
            <a:pPr lvl="1" eaLnBrk="1" hangingPunct="1">
              <a:lnSpc>
                <a:spcPct val="90000"/>
              </a:lnSpc>
            </a:pPr>
            <a:endParaRPr lang="en-US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</a:pPr>
            <a:r>
              <a:rPr lang="en-US" dirty="0"/>
              <a:t>Spectrum of deliberativeness: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Generate complete, optimal plan offline, then execute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Generate a simple, greedy plan, start executing, </a:t>
            </a:r>
            <a:r>
              <a:rPr lang="en-US" dirty="0" err="1"/>
              <a:t>replan</a:t>
            </a:r>
            <a:r>
              <a:rPr lang="en-US" dirty="0"/>
              <a:t> when something goes wrong</a:t>
            </a:r>
          </a:p>
        </p:txBody>
      </p:sp>
      <p:pic>
        <p:nvPicPr>
          <p:cNvPr id="7" name="Picture 2"/>
          <p:cNvPicPr preferRelativeResize="0"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78794" y="265894"/>
            <a:ext cx="4167309" cy="3318648"/>
          </a:xfrm>
          <a:prstGeom prst="rect">
            <a:avLst/>
          </a:prstGeom>
          <a:noFill/>
          <a:ln w="38100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Search Problems</a:t>
            </a: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5164" y="1144413"/>
            <a:ext cx="8524096" cy="522640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93984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Search Problems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990600" y="1295400"/>
            <a:ext cx="9372600" cy="5562600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800" dirty="0"/>
              <a:t>A </a:t>
            </a:r>
            <a:r>
              <a:rPr lang="en-US" sz="2800" dirty="0">
                <a:solidFill>
                  <a:srgbClr val="FF0000"/>
                </a:solidFill>
              </a:rPr>
              <a:t>search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problem</a:t>
            </a:r>
            <a:r>
              <a:rPr lang="en-US" sz="2800" dirty="0"/>
              <a:t> consists of:</a:t>
            </a:r>
          </a:p>
          <a:p>
            <a:pPr lvl="1" eaLnBrk="1" hangingPunct="1">
              <a:lnSpc>
                <a:spcPct val="80000"/>
              </a:lnSpc>
            </a:pPr>
            <a:endParaRPr lang="en-US" sz="2400" dirty="0"/>
          </a:p>
          <a:p>
            <a:pPr lvl="1" eaLnBrk="1" hangingPunct="1">
              <a:lnSpc>
                <a:spcPct val="80000"/>
              </a:lnSpc>
            </a:pPr>
            <a:r>
              <a:rPr lang="en-US" sz="2400" dirty="0"/>
              <a:t>A state space</a:t>
            </a:r>
          </a:p>
          <a:p>
            <a:pPr marL="457093" lvl="1" indent="0">
              <a:lnSpc>
                <a:spcPct val="80000"/>
              </a:lnSpc>
              <a:buNone/>
            </a:pPr>
            <a:endParaRPr lang="en-US" sz="2400" dirty="0"/>
          </a:p>
          <a:p>
            <a:pPr lvl="1" eaLnBrk="1" hangingPunct="1">
              <a:lnSpc>
                <a:spcPct val="80000"/>
              </a:lnSpc>
            </a:pPr>
            <a:r>
              <a:rPr lang="en-US" sz="2400" dirty="0"/>
              <a:t>For each state, a set </a:t>
            </a:r>
          </a:p>
          <a:p>
            <a:pPr marL="457093" lvl="1" indent="0">
              <a:lnSpc>
                <a:spcPct val="80000"/>
              </a:lnSpc>
              <a:buNone/>
            </a:pPr>
            <a:r>
              <a:rPr lang="en-US" sz="2400" dirty="0"/>
              <a:t>    Actions(s) of allowable actions</a:t>
            </a:r>
          </a:p>
          <a:p>
            <a:pPr marL="457093" lvl="1" indent="0">
              <a:lnSpc>
                <a:spcPct val="80000"/>
              </a:lnSpc>
              <a:buNone/>
            </a:pPr>
            <a:endParaRPr lang="en-US" sz="2400" dirty="0"/>
          </a:p>
          <a:p>
            <a:pPr lvl="1">
              <a:lnSpc>
                <a:spcPct val="80000"/>
              </a:lnSpc>
            </a:pPr>
            <a:r>
              <a:rPr lang="en-US" sz="2400" dirty="0"/>
              <a:t>A transition model Result(</a:t>
            </a:r>
            <a:r>
              <a:rPr lang="en-US" sz="2400" dirty="0" err="1"/>
              <a:t>s,a</a:t>
            </a:r>
            <a:r>
              <a:rPr lang="en-US" sz="2400" dirty="0"/>
              <a:t>)</a:t>
            </a:r>
          </a:p>
          <a:p>
            <a:pPr lvl="1">
              <a:lnSpc>
                <a:spcPct val="80000"/>
              </a:lnSpc>
            </a:pPr>
            <a:endParaRPr lang="en-US" sz="2400" dirty="0"/>
          </a:p>
          <a:p>
            <a:pPr lvl="1">
              <a:lnSpc>
                <a:spcPct val="80000"/>
              </a:lnSpc>
            </a:pPr>
            <a:r>
              <a:rPr lang="en-US" sz="2400" dirty="0"/>
              <a:t>A step cost function c(</a:t>
            </a:r>
            <a:r>
              <a:rPr lang="en-US" sz="2400" dirty="0" err="1"/>
              <a:t>s,a,s</a:t>
            </a:r>
            <a:r>
              <a:rPr lang="en-US" sz="2400" dirty="0"/>
              <a:t>’)</a:t>
            </a:r>
          </a:p>
          <a:p>
            <a:pPr lvl="1">
              <a:lnSpc>
                <a:spcPct val="80000"/>
              </a:lnSpc>
            </a:pPr>
            <a:endParaRPr lang="en-US" sz="2400" dirty="0"/>
          </a:p>
          <a:p>
            <a:pPr lvl="1">
              <a:lnSpc>
                <a:spcPct val="80000"/>
              </a:lnSpc>
            </a:pPr>
            <a:r>
              <a:rPr lang="en-US" sz="2400" dirty="0"/>
              <a:t>A start state and a goal test</a:t>
            </a:r>
          </a:p>
          <a:p>
            <a:pPr lvl="1" eaLnBrk="1" hangingPunct="1">
              <a:lnSpc>
                <a:spcPct val="80000"/>
              </a:lnSpc>
            </a:pPr>
            <a:endParaRPr lang="en-US" sz="2400" dirty="0"/>
          </a:p>
          <a:p>
            <a:pPr eaLnBrk="1" hangingPunct="1">
              <a:lnSpc>
                <a:spcPct val="80000"/>
              </a:lnSpc>
            </a:pPr>
            <a:r>
              <a:rPr lang="en-US" sz="2800" dirty="0"/>
              <a:t>A </a:t>
            </a:r>
            <a:r>
              <a:rPr lang="en-US" sz="2800" dirty="0">
                <a:solidFill>
                  <a:srgbClr val="FF0000"/>
                </a:solidFill>
              </a:rPr>
              <a:t>solution</a:t>
            </a:r>
            <a:r>
              <a:rPr lang="en-US" sz="2800" dirty="0"/>
              <a:t> is a sequence of actions (a plan) which transforms the start state to a goal state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105401" y="1828801"/>
            <a:ext cx="4659313" cy="568327"/>
            <a:chOff x="5181609" y="2174875"/>
            <a:chExt cx="4659313" cy="568326"/>
          </a:xfrm>
        </p:grpSpPr>
        <p:pic>
          <p:nvPicPr>
            <p:cNvPr id="8196" name="Picture 4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867403" y="2174876"/>
              <a:ext cx="560388" cy="5683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197" name="Picture 5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219949" y="2174875"/>
              <a:ext cx="552451" cy="5603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198" name="Picture 6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9296409" y="2174875"/>
              <a:ext cx="544513" cy="5603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199" name="Picture 7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553201" y="2174875"/>
              <a:ext cx="552451" cy="5603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200" name="Picture 8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8591549" y="2174877"/>
              <a:ext cx="552451" cy="5524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201" name="Picture 9"/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7897813" y="2174875"/>
              <a:ext cx="560387" cy="5603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202" name="Picture 10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5181609" y="2174875"/>
              <a:ext cx="544513" cy="5603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" name="Group 1"/>
          <p:cNvGrpSpPr/>
          <p:nvPr/>
        </p:nvGrpSpPr>
        <p:grpSpPr>
          <a:xfrm>
            <a:off x="7086601" y="3173415"/>
            <a:ext cx="2152649" cy="1322387"/>
            <a:chOff x="6457951" y="3325813"/>
            <a:chExt cx="2152649" cy="1322387"/>
          </a:xfrm>
        </p:grpSpPr>
        <p:pic>
          <p:nvPicPr>
            <p:cNvPr id="8203" name="Picture 1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457951" y="3671888"/>
              <a:ext cx="560388" cy="5683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204" name="Picture 12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8039101" y="3325813"/>
              <a:ext cx="552451" cy="560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205" name="Picture 1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8058149" y="4087813"/>
              <a:ext cx="552451" cy="560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206" name="Line 14"/>
            <p:cNvSpPr>
              <a:spLocks noChangeShapeType="1"/>
            </p:cNvSpPr>
            <p:nvPr/>
          </p:nvSpPr>
          <p:spPr bwMode="auto">
            <a:xfrm flipV="1">
              <a:off x="7162800" y="3581400"/>
              <a:ext cx="7620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26" tIns="45718" rIns="91426" bIns="45718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8207" name="Line 15"/>
            <p:cNvSpPr>
              <a:spLocks noChangeShapeType="1"/>
            </p:cNvSpPr>
            <p:nvPr/>
          </p:nvSpPr>
          <p:spPr bwMode="auto">
            <a:xfrm>
              <a:off x="7162800" y="4114800"/>
              <a:ext cx="762000" cy="228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26" tIns="45718" rIns="91426" bIns="45718"/>
            <a:lstStyle/>
            <a:p>
              <a:endParaRPr lang="en-US">
                <a:latin typeface="Calibri" pitchFamily="34" charset="0"/>
              </a:endParaRPr>
            </a:p>
          </p:txBody>
        </p:sp>
        <p:sp>
          <p:nvSpPr>
            <p:cNvPr id="8208" name="Text Box 16"/>
            <p:cNvSpPr txBox="1">
              <a:spLocks noChangeArrowheads="1"/>
            </p:cNvSpPr>
            <p:nvPr/>
          </p:nvSpPr>
          <p:spPr bwMode="auto">
            <a:xfrm>
              <a:off x="7143751" y="3429000"/>
              <a:ext cx="990600" cy="3693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26" tIns="45718" rIns="91426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>
                  <a:latin typeface="Calibri" pitchFamily="34" charset="0"/>
                </a:rPr>
                <a:t>N</a:t>
              </a:r>
            </a:p>
          </p:txBody>
        </p:sp>
        <p:sp>
          <p:nvSpPr>
            <p:cNvPr id="8209" name="Text Box 17"/>
            <p:cNvSpPr txBox="1">
              <a:spLocks noChangeArrowheads="1"/>
            </p:cNvSpPr>
            <p:nvPr/>
          </p:nvSpPr>
          <p:spPr bwMode="auto">
            <a:xfrm>
              <a:off x="7143751" y="4191000"/>
              <a:ext cx="1143000" cy="3693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26" tIns="45718" rIns="91426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>
                  <a:latin typeface="Calibri" pitchFamily="34" charset="0"/>
                </a:rPr>
                <a:t>E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791200" y="2743200"/>
            <a:ext cx="1752600" cy="568325"/>
            <a:chOff x="6781800" y="3124200"/>
            <a:chExt cx="1752600" cy="568325"/>
          </a:xfrm>
        </p:grpSpPr>
        <p:pic>
          <p:nvPicPr>
            <p:cNvPr id="19" name="Picture 1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781800" y="3124200"/>
              <a:ext cx="560388" cy="5683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ext Box 16"/>
            <p:cNvSpPr txBox="1">
              <a:spLocks noChangeArrowheads="1"/>
            </p:cNvSpPr>
            <p:nvPr/>
          </p:nvSpPr>
          <p:spPr bwMode="auto">
            <a:xfrm>
              <a:off x="7543800" y="3200400"/>
              <a:ext cx="990600" cy="3693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26" tIns="45718" rIns="91426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>
                  <a:latin typeface="Calibri" pitchFamily="34" charset="0"/>
                </a:rPr>
                <a:t>{N, E}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153392" y="3048001"/>
            <a:ext cx="313044" cy="1431668"/>
            <a:chOff x="8153400" y="3048000"/>
            <a:chExt cx="313044" cy="1431667"/>
          </a:xfrm>
        </p:grpSpPr>
        <p:sp>
          <p:nvSpPr>
            <p:cNvPr id="5" name="TextBox 4"/>
            <p:cNvSpPr txBox="1"/>
            <p:nvPr/>
          </p:nvSpPr>
          <p:spPr>
            <a:xfrm>
              <a:off x="8153400" y="3048000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00FF"/>
                  </a:solidFill>
                </a:rPr>
                <a:t>1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153400" y="4110335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00FF"/>
                  </a:solidFill>
                </a:rPr>
                <a:t>1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Problems Are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57401" y="1372102"/>
            <a:ext cx="8302483" cy="43559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Example: Travelling in Romania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xfrm>
            <a:off x="8153400" y="1219200"/>
            <a:ext cx="3733800" cy="5486400"/>
          </a:xfrm>
        </p:spPr>
        <p:txBody>
          <a:bodyPr/>
          <a:lstStyle/>
          <a:p>
            <a:pPr eaLnBrk="1" hangingPunct="1"/>
            <a:r>
              <a:rPr lang="en-US" sz="2400" dirty="0"/>
              <a:t>State space:</a:t>
            </a:r>
          </a:p>
          <a:p>
            <a:pPr lvl="1" eaLnBrk="1" hangingPunct="1"/>
            <a:r>
              <a:rPr lang="en-US" sz="2000" dirty="0"/>
              <a:t>Cities</a:t>
            </a:r>
          </a:p>
          <a:p>
            <a:pPr eaLnBrk="1" hangingPunct="1"/>
            <a:r>
              <a:rPr lang="en-US" sz="2400" dirty="0"/>
              <a:t>Actions:</a:t>
            </a:r>
          </a:p>
          <a:p>
            <a:pPr lvl="1" eaLnBrk="1" hangingPunct="1"/>
            <a:r>
              <a:rPr lang="en-US" sz="2000" dirty="0"/>
              <a:t>Go to adjacent city</a:t>
            </a:r>
          </a:p>
          <a:p>
            <a:r>
              <a:rPr lang="en-US" sz="2400" dirty="0"/>
              <a:t>Transition model</a:t>
            </a:r>
          </a:p>
          <a:p>
            <a:pPr lvl="1"/>
            <a:r>
              <a:rPr lang="en-US" sz="2000" dirty="0"/>
              <a:t>Result(A, Go(B)) = B</a:t>
            </a:r>
          </a:p>
          <a:p>
            <a:r>
              <a:rPr lang="en-US" sz="2400" dirty="0"/>
              <a:t>Step cost</a:t>
            </a:r>
          </a:p>
          <a:p>
            <a:pPr lvl="1"/>
            <a:r>
              <a:rPr lang="en-US" sz="2000" dirty="0"/>
              <a:t>Distance along road link </a:t>
            </a:r>
          </a:p>
          <a:p>
            <a:pPr eaLnBrk="1" hangingPunct="1"/>
            <a:r>
              <a:rPr lang="en-US" sz="2400" dirty="0"/>
              <a:t>Start state:</a:t>
            </a:r>
          </a:p>
          <a:p>
            <a:pPr lvl="1" eaLnBrk="1" hangingPunct="1"/>
            <a:r>
              <a:rPr lang="en-US" sz="2000" dirty="0"/>
              <a:t>Arad</a:t>
            </a:r>
          </a:p>
          <a:p>
            <a:pPr eaLnBrk="1" hangingPunct="1"/>
            <a:r>
              <a:rPr lang="en-US" sz="2400" dirty="0"/>
              <a:t>Goal test:</a:t>
            </a:r>
          </a:p>
          <a:p>
            <a:pPr lvl="1" eaLnBrk="1" hangingPunct="1"/>
            <a:r>
              <a:rPr lang="en-US" sz="2000" dirty="0"/>
              <a:t>Is state == Bucharest?</a:t>
            </a:r>
            <a:endParaRPr lang="en-US" sz="1200" dirty="0"/>
          </a:p>
          <a:p>
            <a:pPr eaLnBrk="1" hangingPunct="1"/>
            <a:r>
              <a:rPr lang="en-US" sz="2400" dirty="0"/>
              <a:t>Solution?</a:t>
            </a:r>
          </a:p>
          <a:p>
            <a:pPr eaLnBrk="1" hangingPunct="1"/>
            <a:endParaRPr lang="en-US" sz="2400" dirty="0"/>
          </a:p>
          <a:p>
            <a:pPr eaLnBrk="1" hangingPunct="1"/>
            <a:endParaRPr lang="en-US" sz="2400" dirty="0"/>
          </a:p>
        </p:txBody>
      </p:sp>
      <p:grpSp>
        <p:nvGrpSpPr>
          <p:cNvPr id="4" name="Group 3"/>
          <p:cNvGrpSpPr/>
          <p:nvPr/>
        </p:nvGrpSpPr>
        <p:grpSpPr>
          <a:xfrm>
            <a:off x="152401" y="1447800"/>
            <a:ext cx="7834132" cy="4724400"/>
            <a:chOff x="152400" y="1447800"/>
            <a:chExt cx="7834132" cy="4724400"/>
          </a:xfrm>
        </p:grpSpPr>
        <p:pic>
          <p:nvPicPr>
            <p:cNvPr id="2" name="Picture 1" descr="romania-distances.eps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1447800"/>
              <a:ext cx="7834132" cy="4724400"/>
            </a:xfrm>
            <a:prstGeom prst="rect">
              <a:avLst/>
            </a:prstGeom>
          </p:spPr>
        </p:pic>
        <p:sp>
          <p:nvSpPr>
            <p:cNvPr id="3" name="Oval 2"/>
            <p:cNvSpPr/>
            <p:nvPr/>
          </p:nvSpPr>
          <p:spPr>
            <a:xfrm>
              <a:off x="457200" y="2566610"/>
              <a:ext cx="381000" cy="381000"/>
            </a:xfrm>
            <a:prstGeom prst="ellipse">
              <a:avLst/>
            </a:prstGeom>
            <a:noFill/>
            <a:ln w="38100" cmpd="sng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5096931" y="5017105"/>
              <a:ext cx="381000" cy="381000"/>
            </a:xfrm>
            <a:prstGeom prst="ellipse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762000" y="3505200"/>
            <a:ext cx="10668000" cy="3048000"/>
          </a:xfrm>
          <a:prstGeom prst="roundRect">
            <a:avLst/>
          </a:prstGeom>
          <a:solidFill>
            <a:srgbClr val="D5DFFF">
              <a:alpha val="5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8" rIns="91424" bIns="45718" anchor="ctr"/>
          <a:lstStyle/>
          <a:p>
            <a:pPr algn="ctr">
              <a:defRPr/>
            </a:pPr>
            <a:endParaRPr lang="en-US">
              <a:latin typeface="Calibri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762008" y="1273184"/>
            <a:ext cx="10668001" cy="2003425"/>
          </a:xfrm>
          <a:prstGeom prst="roundRect">
            <a:avLst/>
          </a:prstGeom>
          <a:solidFill>
            <a:srgbClr val="D5DFFF">
              <a:alpha val="5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8" rIns="91424" bIns="45718" anchor="ctr"/>
          <a:lstStyle/>
          <a:p>
            <a:pPr algn="ctr">
              <a:defRPr/>
            </a:pPr>
            <a:endParaRPr lang="en-US">
              <a:latin typeface="Calibri" pitchFamily="34" charset="0"/>
            </a:endParaRPr>
          </a:p>
        </p:txBody>
      </p:sp>
      <p:sp>
        <p:nvSpPr>
          <p:cNvPr id="1024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in a State Space?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1371600" y="4086225"/>
            <a:ext cx="4648200" cy="2413000"/>
          </a:xfrm>
        </p:spPr>
        <p:txBody>
          <a:bodyPr/>
          <a:lstStyle/>
          <a:p>
            <a:r>
              <a:rPr lang="en-US" sz="2400" dirty="0"/>
              <a:t>Problem: </a:t>
            </a:r>
            <a:r>
              <a:rPr lang="en-US" sz="2400" dirty="0" err="1"/>
              <a:t>Pathing</a:t>
            </a:r>
            <a:endParaRPr lang="en-US" sz="2400" dirty="0"/>
          </a:p>
          <a:p>
            <a:pPr lvl="1"/>
            <a:r>
              <a:rPr lang="en-US" sz="2000" dirty="0"/>
              <a:t>State representation: (</a:t>
            </a:r>
            <a:r>
              <a:rPr lang="en-US" sz="2000" dirty="0" err="1"/>
              <a:t>x,y</a:t>
            </a:r>
            <a:r>
              <a:rPr lang="en-US" sz="2000" dirty="0"/>
              <a:t>) location</a:t>
            </a:r>
          </a:p>
          <a:p>
            <a:pPr lvl="1"/>
            <a:r>
              <a:rPr lang="en-US" sz="2000" dirty="0"/>
              <a:t>Actions: NSEW</a:t>
            </a:r>
          </a:p>
          <a:p>
            <a:pPr lvl="1"/>
            <a:r>
              <a:rPr lang="en-US" sz="2000" dirty="0"/>
              <a:t>Transition model: update location</a:t>
            </a:r>
          </a:p>
          <a:p>
            <a:pPr lvl="1"/>
            <a:r>
              <a:rPr lang="en-US" sz="2000" dirty="0"/>
              <a:t>Goal test: is (</a:t>
            </a:r>
            <a:r>
              <a:rPr lang="en-US" sz="2000" dirty="0" err="1"/>
              <a:t>x,y</a:t>
            </a:r>
            <a:r>
              <a:rPr lang="en-US" sz="2000" dirty="0"/>
              <a:t>)=END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6096000" y="4094173"/>
            <a:ext cx="5257800" cy="2405063"/>
          </a:xfrm>
        </p:spPr>
        <p:txBody>
          <a:bodyPr/>
          <a:lstStyle/>
          <a:p>
            <a:r>
              <a:rPr lang="en-US" sz="2400" dirty="0"/>
              <a:t>Problem: Eat-All-Dots</a:t>
            </a:r>
          </a:p>
          <a:p>
            <a:pPr lvl="1"/>
            <a:r>
              <a:rPr lang="en-US" sz="2000" dirty="0"/>
              <a:t>State representation: {(</a:t>
            </a:r>
            <a:r>
              <a:rPr lang="en-US" sz="2000" dirty="0" err="1"/>
              <a:t>x,y</a:t>
            </a:r>
            <a:r>
              <a:rPr lang="en-US" sz="2000" dirty="0"/>
              <a:t>), dot </a:t>
            </a:r>
            <a:r>
              <a:rPr lang="en-US" sz="2000" dirty="0" err="1"/>
              <a:t>booleans</a:t>
            </a:r>
            <a:r>
              <a:rPr lang="en-US" sz="2000" dirty="0"/>
              <a:t>}</a:t>
            </a:r>
          </a:p>
          <a:p>
            <a:pPr lvl="1"/>
            <a:r>
              <a:rPr lang="en-US" sz="2000" dirty="0"/>
              <a:t>Actions: NSEW</a:t>
            </a:r>
          </a:p>
          <a:p>
            <a:pPr lvl="1"/>
            <a:r>
              <a:rPr lang="en-US" sz="2000" dirty="0"/>
              <a:t>Transition model: update location and possibly a dot </a:t>
            </a:r>
            <a:r>
              <a:rPr lang="en-US" sz="2000" dirty="0" err="1"/>
              <a:t>boolean</a:t>
            </a:r>
            <a:endParaRPr lang="en-US" sz="2000" dirty="0"/>
          </a:p>
          <a:p>
            <a:pPr lvl="1"/>
            <a:r>
              <a:rPr lang="en-US" sz="2000" dirty="0"/>
              <a:t>Goal test: dots all false</a:t>
            </a:r>
          </a:p>
        </p:txBody>
      </p:sp>
      <p:sp>
        <p:nvSpPr>
          <p:cNvPr id="10247" name="TextBox 4"/>
          <p:cNvSpPr txBox="1">
            <a:spLocks noChangeArrowheads="1"/>
          </p:cNvSpPr>
          <p:nvPr/>
        </p:nvSpPr>
        <p:spPr bwMode="auto">
          <a:xfrm>
            <a:off x="1219201" y="1352497"/>
            <a:ext cx="9753600" cy="400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4" tIns="45718" rIns="91424" bIns="45718">
            <a:spAutoFit/>
          </a:bodyPr>
          <a:lstStyle/>
          <a:p>
            <a:pPr algn="ctr"/>
            <a:r>
              <a:rPr lang="en-US" sz="2000" dirty="0">
                <a:latin typeface="Calibri" pitchFamily="34" charset="0"/>
              </a:rPr>
              <a:t>The </a:t>
            </a:r>
            <a:r>
              <a:rPr lang="en-US" sz="2000" dirty="0">
                <a:solidFill>
                  <a:srgbClr val="FF0000"/>
                </a:solidFill>
                <a:latin typeface="Calibri" pitchFamily="34" charset="0"/>
              </a:rPr>
              <a:t>real world state</a:t>
            </a:r>
            <a:r>
              <a:rPr lang="en-US" sz="2000" dirty="0">
                <a:latin typeface="Calibri" pitchFamily="34" charset="0"/>
              </a:rPr>
              <a:t> includes every last detail of the environment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1" y="3579814"/>
            <a:ext cx="12192000" cy="400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4" tIns="45718" rIns="91424" bIns="45718">
            <a:spAutoFit/>
          </a:bodyPr>
          <a:lstStyle/>
          <a:p>
            <a:pPr algn="ctr"/>
            <a:r>
              <a:rPr lang="en-US" sz="2000" dirty="0">
                <a:latin typeface="Calibri" pitchFamily="34" charset="0"/>
              </a:rPr>
              <a:t>A </a:t>
            </a:r>
            <a:r>
              <a:rPr lang="en-US" sz="2000" dirty="0">
                <a:solidFill>
                  <a:srgbClr val="FF0000"/>
                </a:solidFill>
                <a:latin typeface="Calibri" pitchFamily="34" charset="0"/>
              </a:rPr>
              <a:t>search state</a:t>
            </a:r>
            <a:r>
              <a:rPr lang="en-US" sz="2000" dirty="0">
                <a:latin typeface="Calibri" pitchFamily="34" charset="0"/>
              </a:rPr>
              <a:t> abstracts away details not needed to solve the problem</a:t>
            </a: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7600" y="1752605"/>
            <a:ext cx="4953000" cy="1397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uiExpand="1" build="p"/>
      <p:bldP spid="9" grpId="0" uiExpand="1" build="p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State Space Sizes?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609603" y="1270167"/>
            <a:ext cx="6761744" cy="4525963"/>
          </a:xfrm>
        </p:spPr>
        <p:txBody>
          <a:bodyPr/>
          <a:lstStyle/>
          <a:p>
            <a:r>
              <a:rPr lang="en-US" dirty="0"/>
              <a:t>World state:</a:t>
            </a:r>
          </a:p>
          <a:p>
            <a:pPr lvl="1"/>
            <a:r>
              <a:rPr lang="en-US" dirty="0"/>
              <a:t>Agent positions: 120</a:t>
            </a:r>
          </a:p>
          <a:p>
            <a:pPr lvl="1"/>
            <a:r>
              <a:rPr lang="en-US" dirty="0"/>
              <a:t>Food count: 30</a:t>
            </a:r>
          </a:p>
          <a:p>
            <a:pPr lvl="1"/>
            <a:r>
              <a:rPr lang="en-US" dirty="0"/>
              <a:t>Ghost positions: 12</a:t>
            </a:r>
          </a:p>
          <a:p>
            <a:pPr lvl="1"/>
            <a:r>
              <a:rPr lang="en-US" dirty="0"/>
              <a:t>Agent facing: NSEW</a:t>
            </a:r>
            <a:br>
              <a:rPr lang="en-US" dirty="0"/>
            </a:br>
            <a:endParaRPr lang="en-US" dirty="0"/>
          </a:p>
          <a:p>
            <a:r>
              <a:rPr lang="en-US" dirty="0"/>
              <a:t>How many</a:t>
            </a:r>
          </a:p>
          <a:p>
            <a:pPr lvl="1"/>
            <a:r>
              <a:rPr lang="en-US" dirty="0"/>
              <a:t>World states?</a:t>
            </a:r>
          </a:p>
          <a:p>
            <a:pPr lvl="1">
              <a:buFont typeface="Wingdings" pitchFamily="2" charset="2"/>
              <a:buNone/>
            </a:pPr>
            <a:r>
              <a:rPr lang="en-US" dirty="0"/>
              <a:t>	120x(2</a:t>
            </a:r>
            <a:r>
              <a:rPr lang="en-US" baseline="30000" dirty="0"/>
              <a:t>30</a:t>
            </a:r>
            <a:r>
              <a:rPr lang="en-US" dirty="0"/>
              <a:t>)x(12</a:t>
            </a:r>
            <a:r>
              <a:rPr lang="en-US" baseline="30000" dirty="0"/>
              <a:t>2</a:t>
            </a:r>
            <a:r>
              <a:rPr lang="en-US" dirty="0"/>
              <a:t>)x4</a:t>
            </a:r>
          </a:p>
          <a:p>
            <a:pPr lvl="1"/>
            <a:r>
              <a:rPr lang="en-US" dirty="0"/>
              <a:t>States for </a:t>
            </a:r>
            <a:r>
              <a:rPr lang="en-US" dirty="0" err="1"/>
              <a:t>pathing</a:t>
            </a:r>
            <a:r>
              <a:rPr lang="en-US" dirty="0"/>
              <a:t>?</a:t>
            </a:r>
          </a:p>
          <a:p>
            <a:pPr lvl="1">
              <a:buFont typeface="Wingdings" pitchFamily="2" charset="2"/>
              <a:buNone/>
            </a:pPr>
            <a:r>
              <a:rPr lang="en-US" dirty="0"/>
              <a:t>	120</a:t>
            </a:r>
          </a:p>
          <a:p>
            <a:pPr lvl="1"/>
            <a:r>
              <a:rPr lang="en-US" dirty="0"/>
              <a:t>States for eat-all-dots?</a:t>
            </a:r>
          </a:p>
          <a:p>
            <a:pPr lvl="1">
              <a:buFont typeface="Wingdings" pitchFamily="2" charset="2"/>
              <a:buNone/>
            </a:pPr>
            <a:r>
              <a:rPr lang="en-US" dirty="0"/>
              <a:t>	120x(2</a:t>
            </a:r>
            <a:r>
              <a:rPr lang="en-US" baseline="30000" dirty="0"/>
              <a:t>30</a:t>
            </a:r>
            <a:r>
              <a:rPr lang="en-US" dirty="0"/>
              <a:t>)</a:t>
            </a:r>
          </a:p>
          <a:p>
            <a:pPr lvl="1">
              <a:buFont typeface="Wingdings" pitchFamily="2" charset="2"/>
              <a:buNone/>
            </a:pPr>
            <a:endParaRPr lang="en-US" dirty="0"/>
          </a:p>
        </p:txBody>
      </p:sp>
      <p:pic>
        <p:nvPicPr>
          <p:cNvPr id="11268" name="Picture 3" descr="Z:\Shared with PC\boxSearch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53203" y="1905001"/>
            <a:ext cx="4030663" cy="40973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are not on Piazza, Gradescope, and Canvas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E-mail me: pvirtue@cmu.edu</a:t>
            </a:r>
          </a:p>
          <a:p>
            <a:endParaRPr lang="en-US" dirty="0"/>
          </a:p>
          <a:p>
            <a:r>
              <a:rPr lang="en-US" dirty="0"/>
              <a:t>No class next Mon 1/21, MLK Holiday</a:t>
            </a:r>
          </a:p>
          <a:p>
            <a:r>
              <a:rPr lang="en-US" dirty="0"/>
              <a:t>Recitation starting this Fri 3pm, GHC 4401 (recommended)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Bring laptop if you can (not required)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Start P0 before recitation to make sure Python 3.6 is working for you!</a:t>
            </a:r>
            <a:endParaRPr lang="en-US" dirty="0"/>
          </a:p>
          <a:p>
            <a:endParaRPr lang="en-US" dirty="0"/>
          </a:p>
          <a:p>
            <a:r>
              <a:rPr lang="en-US" dirty="0"/>
              <a:t>Reminder to be respectful of quiet areas in campus buildings</a:t>
            </a:r>
          </a:p>
        </p:txBody>
      </p:sp>
    </p:spTree>
    <p:extLst>
      <p:ext uri="{BB962C8B-B14F-4D97-AF65-F5344CB8AC3E}">
        <p14:creationId xmlns:p14="http://schemas.microsoft.com/office/powerpoint/2010/main" val="19883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 Passage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5029200"/>
            <a:ext cx="11379200" cy="1524000"/>
          </a:xfrm>
        </p:spPr>
        <p:txBody>
          <a:bodyPr/>
          <a:lstStyle/>
          <a:p>
            <a:r>
              <a:rPr lang="en-US" sz="2800" dirty="0"/>
              <a:t>Problem: eat all dots while keeping the ghosts </a:t>
            </a:r>
            <a:r>
              <a:rPr lang="en-US" sz="2800" dirty="0" err="1"/>
              <a:t>perma</a:t>
            </a:r>
            <a:r>
              <a:rPr lang="en-US" sz="2800" dirty="0"/>
              <a:t>-scared</a:t>
            </a:r>
          </a:p>
          <a:p>
            <a:r>
              <a:rPr lang="en-US" sz="2800" dirty="0"/>
              <a:t>What does the state representation have to specify?</a:t>
            </a:r>
          </a:p>
          <a:p>
            <a:pPr lvl="1"/>
            <a:r>
              <a:rPr lang="en-US" sz="2400" dirty="0"/>
              <a:t>(agent position, dot </a:t>
            </a:r>
            <a:r>
              <a:rPr lang="en-US" sz="2400" dirty="0" err="1"/>
              <a:t>booleans</a:t>
            </a:r>
            <a:r>
              <a:rPr lang="en-US" sz="2400" dirty="0"/>
              <a:t>, power pellet </a:t>
            </a:r>
            <a:r>
              <a:rPr lang="en-US" sz="2400" dirty="0" err="1"/>
              <a:t>booleans</a:t>
            </a:r>
            <a:r>
              <a:rPr lang="en-US" sz="2400" dirty="0"/>
              <a:t>, remaining scared time)</a:t>
            </a: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1453" y="1371601"/>
            <a:ext cx="11847513" cy="3343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State Space Graphs and Search Trees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14029" y="1450966"/>
            <a:ext cx="4017747" cy="426087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55236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State Space Graphs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57353"/>
            <a:ext cx="6324600" cy="4525963"/>
          </a:xfrm>
        </p:spPr>
        <p:txBody>
          <a:bodyPr/>
          <a:lstStyle/>
          <a:p>
            <a:pPr eaLnBrk="1" hangingPunct="1"/>
            <a:r>
              <a:rPr lang="en-US" sz="2400" dirty="0"/>
              <a:t>State space graph: A mathematical representation of a search problem</a:t>
            </a:r>
          </a:p>
          <a:p>
            <a:pPr lvl="1" eaLnBrk="1" hangingPunct="1"/>
            <a:r>
              <a:rPr lang="en-US" sz="1900" dirty="0"/>
              <a:t>Nodes are (abstracted) world configurations</a:t>
            </a:r>
          </a:p>
          <a:p>
            <a:pPr lvl="1" eaLnBrk="1" hangingPunct="1"/>
            <a:r>
              <a:rPr lang="en-US" sz="1900" dirty="0"/>
              <a:t>Arcs represent transitions resulting from actions</a:t>
            </a:r>
          </a:p>
          <a:p>
            <a:pPr lvl="1" eaLnBrk="1" hangingPunct="1"/>
            <a:r>
              <a:rPr lang="en-US" sz="1900" dirty="0"/>
              <a:t>The goal test is a set of goal nodes (maybe only one)</a:t>
            </a:r>
          </a:p>
          <a:p>
            <a:pPr lvl="1" eaLnBrk="1" hangingPunct="1"/>
            <a:endParaRPr lang="en-US" sz="2000" dirty="0"/>
          </a:p>
          <a:p>
            <a:pPr eaLnBrk="1" hangingPunct="1"/>
            <a:r>
              <a:rPr lang="en-US" sz="2400" dirty="0"/>
              <a:t>In a state space graph, each state occurs only once!</a:t>
            </a:r>
          </a:p>
          <a:p>
            <a:pPr lvl="1" eaLnBrk="1" hangingPunct="1"/>
            <a:endParaRPr lang="en-US" sz="2000" dirty="0"/>
          </a:p>
          <a:p>
            <a:pPr eaLnBrk="1" hangingPunct="1"/>
            <a:r>
              <a:rPr lang="en-US" sz="2400" dirty="0"/>
              <a:t>We can rarely build this full graph in memory (it’s too big), but it’s a useful idea</a:t>
            </a:r>
          </a:p>
          <a:p>
            <a:pPr eaLnBrk="1" hangingPunct="1"/>
            <a:endParaRPr lang="en-US" sz="2400" dirty="0"/>
          </a:p>
          <a:p>
            <a:pPr eaLnBrk="1" hangingPunct="1">
              <a:buFont typeface="Wingdings" pitchFamily="2" charset="2"/>
              <a:buNone/>
            </a:pPr>
            <a:endParaRPr lang="en-US" sz="2400" dirty="0"/>
          </a:p>
        </p:txBody>
      </p:sp>
      <p:grpSp>
        <p:nvGrpSpPr>
          <p:cNvPr id="99" name="Group 98"/>
          <p:cNvGrpSpPr/>
          <p:nvPr/>
        </p:nvGrpSpPr>
        <p:grpSpPr>
          <a:xfrm>
            <a:off x="7010400" y="1219200"/>
            <a:ext cx="4876800" cy="5410200"/>
            <a:chOff x="7086600" y="1219200"/>
            <a:chExt cx="4876800" cy="5410200"/>
          </a:xfrm>
        </p:grpSpPr>
        <p:pic>
          <p:nvPicPr>
            <p:cNvPr id="34" name="Picture 11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086600" y="3622676"/>
              <a:ext cx="560388" cy="5683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5" name="Picture 1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8382000" y="2922589"/>
              <a:ext cx="552451" cy="560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6" name="Picture 1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8401048" y="4378326"/>
              <a:ext cx="552451" cy="560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" name="Line 14"/>
            <p:cNvSpPr>
              <a:spLocks noChangeShapeType="1"/>
            </p:cNvSpPr>
            <p:nvPr/>
          </p:nvSpPr>
          <p:spPr bwMode="auto">
            <a:xfrm flipV="1">
              <a:off x="7772401" y="3227388"/>
              <a:ext cx="4572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38" name="Line 15"/>
            <p:cNvSpPr>
              <a:spLocks noChangeShapeType="1"/>
            </p:cNvSpPr>
            <p:nvPr/>
          </p:nvSpPr>
          <p:spPr bwMode="auto">
            <a:xfrm>
              <a:off x="7772400" y="4294188"/>
              <a:ext cx="4572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9739122" y="2922588"/>
              <a:ext cx="566928" cy="560388"/>
              <a:chOff x="10634472" y="3581400"/>
              <a:chExt cx="566928" cy="560388"/>
            </a:xfrm>
          </p:grpSpPr>
          <p:pic>
            <p:nvPicPr>
              <p:cNvPr id="42" name="Picture 11"/>
              <p:cNvPicPr preferRelativeResize="0">
                <a:picLocks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 rot="16200000" flipV="1">
                <a:off x="10637742" y="3578130"/>
                <a:ext cx="560388" cy="56692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43" name="Rectangle 42"/>
              <p:cNvSpPr/>
              <p:nvPr/>
            </p:nvSpPr>
            <p:spPr>
              <a:xfrm>
                <a:off x="10786872" y="3810000"/>
                <a:ext cx="76200" cy="762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9772650" y="4370388"/>
              <a:ext cx="560388" cy="568325"/>
              <a:chOff x="8534400" y="4918075"/>
              <a:chExt cx="560388" cy="568325"/>
            </a:xfrm>
          </p:grpSpPr>
          <p:pic>
            <p:nvPicPr>
              <p:cNvPr id="44" name="Picture 11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8534400" y="4918075"/>
                <a:ext cx="560388" cy="56832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45" name="Rectangle 44"/>
              <p:cNvSpPr/>
              <p:nvPr/>
            </p:nvSpPr>
            <p:spPr>
              <a:xfrm>
                <a:off x="8763000" y="5257800"/>
                <a:ext cx="76200" cy="762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11049000" y="3684588"/>
              <a:ext cx="552451" cy="560387"/>
              <a:chOff x="10572749" y="4849813"/>
              <a:chExt cx="552451" cy="560387"/>
            </a:xfrm>
          </p:grpSpPr>
          <p:pic>
            <p:nvPicPr>
              <p:cNvPr id="46" name="Picture 12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10572749" y="4849813"/>
                <a:ext cx="552451" cy="5603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47" name="Rectangle 46"/>
              <p:cNvSpPr/>
              <p:nvPr/>
            </p:nvSpPr>
            <p:spPr>
              <a:xfrm>
                <a:off x="10820400" y="5181600"/>
                <a:ext cx="76200" cy="762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1" name="Line 14"/>
            <p:cNvSpPr>
              <a:spLocks noChangeShapeType="1"/>
            </p:cNvSpPr>
            <p:nvPr/>
          </p:nvSpPr>
          <p:spPr bwMode="auto">
            <a:xfrm>
              <a:off x="9067801" y="3227388"/>
              <a:ext cx="53339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52" name="Line 14"/>
            <p:cNvSpPr>
              <a:spLocks noChangeShapeType="1"/>
            </p:cNvSpPr>
            <p:nvPr/>
          </p:nvSpPr>
          <p:spPr bwMode="auto">
            <a:xfrm>
              <a:off x="9067800" y="4675188"/>
              <a:ext cx="53339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53" name="Line 14"/>
            <p:cNvSpPr>
              <a:spLocks noChangeShapeType="1"/>
            </p:cNvSpPr>
            <p:nvPr/>
          </p:nvSpPr>
          <p:spPr bwMode="auto">
            <a:xfrm flipV="1">
              <a:off x="10515600" y="4294188"/>
              <a:ext cx="4572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54" name="Line 14"/>
            <p:cNvSpPr>
              <a:spLocks noChangeShapeType="1"/>
            </p:cNvSpPr>
            <p:nvPr/>
          </p:nvSpPr>
          <p:spPr bwMode="auto">
            <a:xfrm>
              <a:off x="10439400" y="3303588"/>
              <a:ext cx="4572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64" name="Line 14"/>
            <p:cNvSpPr>
              <a:spLocks noChangeShapeType="1"/>
            </p:cNvSpPr>
            <p:nvPr/>
          </p:nvSpPr>
          <p:spPr bwMode="auto">
            <a:xfrm flipV="1">
              <a:off x="8686800" y="2312988"/>
              <a:ext cx="0" cy="45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8382000" y="1676400"/>
              <a:ext cx="3233928" cy="560388"/>
              <a:chOff x="8534400" y="1573212"/>
              <a:chExt cx="3233928" cy="560388"/>
            </a:xfrm>
          </p:grpSpPr>
          <p:grpSp>
            <p:nvGrpSpPr>
              <p:cNvPr id="57" name="Group 56"/>
              <p:cNvGrpSpPr/>
              <p:nvPr/>
            </p:nvGrpSpPr>
            <p:grpSpPr>
              <a:xfrm>
                <a:off x="9829800" y="1573213"/>
                <a:ext cx="552451" cy="560387"/>
                <a:chOff x="9201149" y="1447800"/>
                <a:chExt cx="552451" cy="560387"/>
              </a:xfrm>
            </p:grpSpPr>
            <p:pic>
              <p:nvPicPr>
                <p:cNvPr id="55" name="Picture 12"/>
                <p:cNvPicPr>
                  <a:picLocks noChangeAspect="1" noChangeArrowheads="1"/>
                </p:cNvPicPr>
                <p:nvPr/>
              </p:nvPicPr>
              <p:blipFill>
                <a:blip r:embed="rId3" cstate="print"/>
                <a:srcRect/>
                <a:stretch>
                  <a:fillRect/>
                </a:stretch>
              </p:blipFill>
              <p:spPr bwMode="auto">
                <a:xfrm>
                  <a:off x="9201149" y="1447800"/>
                  <a:ext cx="552451" cy="5603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56" name="Rectangle 55"/>
                <p:cNvSpPr/>
                <p:nvPr/>
              </p:nvSpPr>
              <p:spPr>
                <a:xfrm>
                  <a:off x="9296400" y="1600200"/>
                  <a:ext cx="152400" cy="762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/>
              <p:cNvGrpSpPr/>
              <p:nvPr/>
            </p:nvGrpSpPr>
            <p:grpSpPr>
              <a:xfrm>
                <a:off x="11201400" y="1573212"/>
                <a:ext cx="566928" cy="560388"/>
                <a:chOff x="10634472" y="3581400"/>
                <a:chExt cx="566928" cy="560388"/>
              </a:xfrm>
            </p:grpSpPr>
            <p:pic>
              <p:nvPicPr>
                <p:cNvPr id="59" name="Picture 11"/>
                <p:cNvPicPr preferRelativeResize="0">
                  <a:picLocks noChangeArrowheads="1"/>
                </p:cNvPicPr>
                <p:nvPr/>
              </p:nvPicPr>
              <p:blipFill>
                <a:blip r:embed="rId2" cstate="print"/>
                <a:srcRect/>
                <a:stretch>
                  <a:fillRect/>
                </a:stretch>
              </p:blipFill>
              <p:spPr bwMode="auto">
                <a:xfrm rot="16200000" flipV="1">
                  <a:off x="10637742" y="3578130"/>
                  <a:ext cx="560388" cy="56692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60" name="Rectangle 59"/>
                <p:cNvSpPr/>
                <p:nvPr/>
              </p:nvSpPr>
              <p:spPr>
                <a:xfrm>
                  <a:off x="10744201" y="3684588"/>
                  <a:ext cx="76200" cy="20161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" name="Group 60"/>
              <p:cNvGrpSpPr/>
              <p:nvPr/>
            </p:nvGrpSpPr>
            <p:grpSpPr>
              <a:xfrm flipV="1">
                <a:off x="8534400" y="1575816"/>
                <a:ext cx="566928" cy="557784"/>
                <a:chOff x="10634472" y="3581400"/>
                <a:chExt cx="566928" cy="560388"/>
              </a:xfrm>
            </p:grpSpPr>
            <p:pic>
              <p:nvPicPr>
                <p:cNvPr id="62" name="Picture 11"/>
                <p:cNvPicPr preferRelativeResize="0">
                  <a:picLocks noChangeArrowheads="1"/>
                </p:cNvPicPr>
                <p:nvPr/>
              </p:nvPicPr>
              <p:blipFill>
                <a:blip r:embed="rId2" cstate="print"/>
                <a:srcRect/>
                <a:stretch>
                  <a:fillRect/>
                </a:stretch>
              </p:blipFill>
              <p:spPr bwMode="auto">
                <a:xfrm rot="16200000" flipV="1">
                  <a:off x="10637742" y="3578130"/>
                  <a:ext cx="560388" cy="56692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63" name="Rectangle 62"/>
                <p:cNvSpPr/>
                <p:nvPr/>
              </p:nvSpPr>
              <p:spPr>
                <a:xfrm>
                  <a:off x="10744201" y="3684588"/>
                  <a:ext cx="76200" cy="201612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5" name="Line 14"/>
              <p:cNvSpPr>
                <a:spLocks noChangeShapeType="1"/>
              </p:cNvSpPr>
              <p:nvPr/>
            </p:nvSpPr>
            <p:spPr bwMode="auto">
              <a:xfrm flipV="1">
                <a:off x="9296400" y="1752600"/>
                <a:ext cx="3810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lIns="91436" tIns="45718" rIns="91436" bIns="45718"/>
              <a:lstStyle/>
              <a:p>
                <a:endParaRPr lang="en-US"/>
              </a:p>
            </p:txBody>
          </p:sp>
          <p:sp>
            <p:nvSpPr>
              <p:cNvPr id="67" name="Line 14"/>
              <p:cNvSpPr>
                <a:spLocks noChangeShapeType="1"/>
              </p:cNvSpPr>
              <p:nvPr/>
            </p:nvSpPr>
            <p:spPr bwMode="auto">
              <a:xfrm flipH="1" flipV="1">
                <a:off x="9296400" y="1981200"/>
                <a:ext cx="3810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lIns="91436" tIns="45718" rIns="91436" bIns="45718"/>
              <a:lstStyle/>
              <a:p>
                <a:endParaRPr lang="en-US"/>
              </a:p>
            </p:txBody>
          </p:sp>
          <p:sp>
            <p:nvSpPr>
              <p:cNvPr id="68" name="Line 14"/>
              <p:cNvSpPr>
                <a:spLocks noChangeShapeType="1"/>
              </p:cNvSpPr>
              <p:nvPr/>
            </p:nvSpPr>
            <p:spPr bwMode="auto">
              <a:xfrm flipV="1">
                <a:off x="10591800" y="1752600"/>
                <a:ext cx="3810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lIns="91436" tIns="45718" rIns="91436" bIns="45718"/>
              <a:lstStyle/>
              <a:p>
                <a:endParaRPr lang="en-US"/>
              </a:p>
            </p:txBody>
          </p:sp>
          <p:sp>
            <p:nvSpPr>
              <p:cNvPr id="69" name="Line 14"/>
              <p:cNvSpPr>
                <a:spLocks noChangeShapeType="1"/>
              </p:cNvSpPr>
              <p:nvPr/>
            </p:nvSpPr>
            <p:spPr bwMode="auto">
              <a:xfrm flipH="1" flipV="1">
                <a:off x="10591800" y="1981200"/>
                <a:ext cx="3810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lIns="91436" tIns="45718" rIns="91436" bIns="45718"/>
              <a:lstStyle/>
              <a:p>
                <a:endParaRPr lang="en-US"/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 flipV="1">
              <a:off x="8430540" y="5659922"/>
              <a:ext cx="3223488" cy="568223"/>
              <a:chOff x="8540268" y="1568619"/>
              <a:chExt cx="3223488" cy="570876"/>
            </a:xfrm>
          </p:grpSpPr>
          <p:grpSp>
            <p:nvGrpSpPr>
              <p:cNvPr id="72" name="Group 56"/>
              <p:cNvGrpSpPr/>
              <p:nvPr/>
            </p:nvGrpSpPr>
            <p:grpSpPr>
              <a:xfrm>
                <a:off x="9827134" y="1575890"/>
                <a:ext cx="557783" cy="555030"/>
                <a:chOff x="9198483" y="1450477"/>
                <a:chExt cx="557783" cy="555030"/>
              </a:xfrm>
            </p:grpSpPr>
            <p:pic>
              <p:nvPicPr>
                <p:cNvPr id="83" name="Picture 12"/>
                <p:cNvPicPr>
                  <a:picLocks noChangeAspect="1" noChangeArrowheads="1"/>
                </p:cNvPicPr>
                <p:nvPr/>
              </p:nvPicPr>
              <p:blipFill>
                <a:blip r:embed="rId3" cstate="print"/>
                <a:srcRect/>
                <a:stretch>
                  <a:fillRect/>
                </a:stretch>
              </p:blipFill>
              <p:spPr bwMode="auto">
                <a:xfrm rot="5400000">
                  <a:off x="9199860" y="1449100"/>
                  <a:ext cx="555030" cy="55778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84" name="Rectangle 83"/>
                <p:cNvSpPr/>
                <p:nvPr/>
              </p:nvSpPr>
              <p:spPr>
                <a:xfrm>
                  <a:off x="9539477" y="1549210"/>
                  <a:ext cx="152400" cy="152756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7"/>
              <p:cNvGrpSpPr/>
              <p:nvPr/>
            </p:nvGrpSpPr>
            <p:grpSpPr>
              <a:xfrm>
                <a:off x="11205972" y="1568619"/>
                <a:ext cx="557784" cy="569575"/>
                <a:chOff x="10639044" y="3576807"/>
                <a:chExt cx="557784" cy="569575"/>
              </a:xfrm>
            </p:grpSpPr>
            <p:pic>
              <p:nvPicPr>
                <p:cNvPr id="81" name="Picture 11"/>
                <p:cNvPicPr preferRelativeResize="0">
                  <a:picLocks noChangeArrowheads="1"/>
                </p:cNvPicPr>
                <p:nvPr/>
              </p:nvPicPr>
              <p:blipFill>
                <a:blip r:embed="rId2" cstate="print"/>
                <a:srcRect/>
                <a:stretch>
                  <a:fillRect/>
                </a:stretch>
              </p:blipFill>
              <p:spPr bwMode="auto">
                <a:xfrm flipV="1">
                  <a:off x="10639044" y="3576807"/>
                  <a:ext cx="557784" cy="56957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82" name="Rectangle 81"/>
                <p:cNvSpPr/>
                <p:nvPr/>
              </p:nvSpPr>
              <p:spPr>
                <a:xfrm>
                  <a:off x="10896600" y="3684590"/>
                  <a:ext cx="152399" cy="15097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60"/>
              <p:cNvGrpSpPr/>
              <p:nvPr/>
            </p:nvGrpSpPr>
            <p:grpSpPr>
              <a:xfrm flipV="1">
                <a:off x="8540268" y="1569920"/>
                <a:ext cx="555192" cy="569575"/>
                <a:chOff x="10640340" y="3575477"/>
                <a:chExt cx="555192" cy="572234"/>
              </a:xfrm>
            </p:grpSpPr>
            <p:pic>
              <p:nvPicPr>
                <p:cNvPr id="79" name="Picture 11"/>
                <p:cNvPicPr preferRelativeResize="0">
                  <a:picLocks noChangeArrowheads="1"/>
                </p:cNvPicPr>
                <p:nvPr/>
              </p:nvPicPr>
              <p:blipFill>
                <a:blip r:embed="rId2" cstate="print"/>
                <a:srcRect/>
                <a:stretch>
                  <a:fillRect/>
                </a:stretch>
              </p:blipFill>
              <p:spPr bwMode="auto">
                <a:xfrm rot="10800000" flipV="1">
                  <a:off x="10640340" y="3575477"/>
                  <a:ext cx="555192" cy="57223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80" name="Rectangle 79"/>
                <p:cNvSpPr/>
                <p:nvPr/>
              </p:nvSpPr>
              <p:spPr>
                <a:xfrm>
                  <a:off x="10744200" y="3889052"/>
                  <a:ext cx="228600" cy="153826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Line 14"/>
              <p:cNvSpPr>
                <a:spLocks noChangeShapeType="1"/>
              </p:cNvSpPr>
              <p:nvPr/>
            </p:nvSpPr>
            <p:spPr bwMode="auto">
              <a:xfrm flipV="1">
                <a:off x="9296400" y="1752600"/>
                <a:ext cx="3810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lIns="91436" tIns="45718" rIns="91436" bIns="45718"/>
              <a:lstStyle/>
              <a:p>
                <a:endParaRPr lang="en-US"/>
              </a:p>
            </p:txBody>
          </p:sp>
          <p:sp>
            <p:nvSpPr>
              <p:cNvPr id="76" name="Line 14"/>
              <p:cNvSpPr>
                <a:spLocks noChangeShapeType="1"/>
              </p:cNvSpPr>
              <p:nvPr/>
            </p:nvSpPr>
            <p:spPr bwMode="auto">
              <a:xfrm flipH="1" flipV="1">
                <a:off x="9296400" y="1981200"/>
                <a:ext cx="3810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lIns="91436" tIns="45718" rIns="91436" bIns="45718"/>
              <a:lstStyle/>
              <a:p>
                <a:endParaRPr lang="en-US"/>
              </a:p>
            </p:txBody>
          </p:sp>
          <p:sp>
            <p:nvSpPr>
              <p:cNvPr id="77" name="Line 14"/>
              <p:cNvSpPr>
                <a:spLocks noChangeShapeType="1"/>
              </p:cNvSpPr>
              <p:nvPr/>
            </p:nvSpPr>
            <p:spPr bwMode="auto">
              <a:xfrm flipV="1">
                <a:off x="10591800" y="1752600"/>
                <a:ext cx="3810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lIns="91436" tIns="45718" rIns="91436" bIns="45718"/>
              <a:lstStyle/>
              <a:p>
                <a:endParaRPr lang="en-US"/>
              </a:p>
            </p:txBody>
          </p:sp>
          <p:sp>
            <p:nvSpPr>
              <p:cNvPr id="78" name="Line 14"/>
              <p:cNvSpPr>
                <a:spLocks noChangeShapeType="1"/>
              </p:cNvSpPr>
              <p:nvPr/>
            </p:nvSpPr>
            <p:spPr bwMode="auto">
              <a:xfrm flipH="1" flipV="1">
                <a:off x="10591800" y="1981200"/>
                <a:ext cx="3810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lIns="91436" tIns="45718" rIns="91436" bIns="45718"/>
              <a:lstStyle/>
              <a:p>
                <a:endParaRPr lang="en-US"/>
              </a:p>
            </p:txBody>
          </p:sp>
        </p:grpSp>
        <p:sp>
          <p:nvSpPr>
            <p:cNvPr id="85" name="Line 14"/>
            <p:cNvSpPr>
              <a:spLocks noChangeShapeType="1"/>
            </p:cNvSpPr>
            <p:nvPr/>
          </p:nvSpPr>
          <p:spPr bwMode="auto">
            <a:xfrm>
              <a:off x="8686800" y="5056188"/>
              <a:ext cx="0" cy="45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86" name="Line 14"/>
            <p:cNvSpPr>
              <a:spLocks noChangeShapeType="1"/>
            </p:cNvSpPr>
            <p:nvPr/>
          </p:nvSpPr>
          <p:spPr bwMode="auto">
            <a:xfrm flipV="1">
              <a:off x="11353800" y="5132388"/>
              <a:ext cx="3048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87" name="Line 14"/>
            <p:cNvSpPr>
              <a:spLocks noChangeShapeType="1"/>
            </p:cNvSpPr>
            <p:nvPr/>
          </p:nvSpPr>
          <p:spPr bwMode="auto">
            <a:xfrm>
              <a:off x="9982200" y="6324600"/>
              <a:ext cx="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88" name="Line 14"/>
            <p:cNvSpPr>
              <a:spLocks noChangeShapeType="1"/>
            </p:cNvSpPr>
            <p:nvPr/>
          </p:nvSpPr>
          <p:spPr bwMode="auto">
            <a:xfrm flipV="1">
              <a:off x="9982200" y="1219200"/>
              <a:ext cx="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89" name="Line 14"/>
            <p:cNvSpPr>
              <a:spLocks noChangeShapeType="1"/>
            </p:cNvSpPr>
            <p:nvPr/>
          </p:nvSpPr>
          <p:spPr bwMode="auto">
            <a:xfrm flipV="1">
              <a:off x="8686800" y="1219200"/>
              <a:ext cx="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90" name="Line 14"/>
            <p:cNvSpPr>
              <a:spLocks noChangeShapeType="1"/>
            </p:cNvSpPr>
            <p:nvPr/>
          </p:nvSpPr>
          <p:spPr bwMode="auto">
            <a:xfrm flipV="1">
              <a:off x="11353800" y="1219200"/>
              <a:ext cx="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91" name="Line 14"/>
            <p:cNvSpPr>
              <a:spLocks noChangeShapeType="1"/>
            </p:cNvSpPr>
            <p:nvPr/>
          </p:nvSpPr>
          <p:spPr bwMode="auto">
            <a:xfrm>
              <a:off x="8686800" y="6324600"/>
              <a:ext cx="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92" name="Line 14"/>
            <p:cNvSpPr>
              <a:spLocks noChangeShapeType="1"/>
            </p:cNvSpPr>
            <p:nvPr/>
          </p:nvSpPr>
          <p:spPr bwMode="auto">
            <a:xfrm>
              <a:off x="11353800" y="6324600"/>
              <a:ext cx="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93" name="Line 14"/>
            <p:cNvSpPr>
              <a:spLocks noChangeShapeType="1"/>
            </p:cNvSpPr>
            <p:nvPr/>
          </p:nvSpPr>
          <p:spPr bwMode="auto">
            <a:xfrm flipV="1">
              <a:off x="11734800" y="3276600"/>
              <a:ext cx="2286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94" name="Line 14"/>
            <p:cNvSpPr>
              <a:spLocks noChangeShapeType="1"/>
            </p:cNvSpPr>
            <p:nvPr/>
          </p:nvSpPr>
          <p:spPr bwMode="auto">
            <a:xfrm>
              <a:off x="11734800" y="4267200"/>
              <a:ext cx="2286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95" name="Line 14"/>
            <p:cNvSpPr>
              <a:spLocks noChangeShapeType="1"/>
            </p:cNvSpPr>
            <p:nvPr/>
          </p:nvSpPr>
          <p:spPr bwMode="auto">
            <a:xfrm flipV="1">
              <a:off x="10439400" y="2743200"/>
              <a:ext cx="2286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96" name="Line 14"/>
            <p:cNvSpPr>
              <a:spLocks noChangeShapeType="1"/>
            </p:cNvSpPr>
            <p:nvPr/>
          </p:nvSpPr>
          <p:spPr bwMode="auto">
            <a:xfrm>
              <a:off x="10515600" y="4876800"/>
              <a:ext cx="2286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97" name="Line 14"/>
            <p:cNvSpPr>
              <a:spLocks noChangeShapeType="1"/>
            </p:cNvSpPr>
            <p:nvPr/>
          </p:nvSpPr>
          <p:spPr bwMode="auto">
            <a:xfrm flipH="1">
              <a:off x="7924800" y="5029200"/>
              <a:ext cx="3810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98" name="Line 14"/>
            <p:cNvSpPr>
              <a:spLocks noChangeShapeType="1"/>
            </p:cNvSpPr>
            <p:nvPr/>
          </p:nvSpPr>
          <p:spPr bwMode="auto">
            <a:xfrm flipH="1" flipV="1">
              <a:off x="7696200" y="2667000"/>
              <a:ext cx="5334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Examples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600200" y="1447802"/>
            <a:ext cx="8077200" cy="4870983"/>
            <a:chOff x="152400" y="1447800"/>
            <a:chExt cx="7834132" cy="4724400"/>
          </a:xfrm>
        </p:grpSpPr>
        <p:pic>
          <p:nvPicPr>
            <p:cNvPr id="5" name="Picture 4" descr="romania-distances.eps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1447800"/>
              <a:ext cx="7834132" cy="4724400"/>
            </a:xfrm>
            <a:prstGeom prst="rect">
              <a:avLst/>
            </a:prstGeom>
          </p:spPr>
        </p:pic>
        <p:sp>
          <p:nvSpPr>
            <p:cNvPr id="6" name="Oval 5"/>
            <p:cNvSpPr/>
            <p:nvPr/>
          </p:nvSpPr>
          <p:spPr>
            <a:xfrm>
              <a:off x="457200" y="2566610"/>
              <a:ext cx="381000" cy="381000"/>
            </a:xfrm>
            <a:prstGeom prst="ellipse">
              <a:avLst/>
            </a:prstGeom>
            <a:noFill/>
            <a:ln w="38100" cmpd="sng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5096931" y="5017105"/>
              <a:ext cx="381000" cy="381000"/>
            </a:xfrm>
            <a:prstGeom prst="ellipse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109458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Examples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33401" y="1219201"/>
            <a:ext cx="10628348" cy="5234235"/>
            <a:chOff x="5401733" y="1143000"/>
            <a:chExt cx="6369615" cy="3136900"/>
          </a:xfrm>
        </p:grpSpPr>
        <p:pic>
          <p:nvPicPr>
            <p:cNvPr id="8" name="Picture 7" descr="vacuum2-state-space.eps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01733" y="1168400"/>
              <a:ext cx="6369615" cy="3111500"/>
            </a:xfrm>
            <a:prstGeom prst="rect">
              <a:avLst/>
            </a:prstGeom>
          </p:spPr>
        </p:pic>
        <p:sp>
          <p:nvSpPr>
            <p:cNvPr id="10" name="Oval 9"/>
            <p:cNvSpPr/>
            <p:nvPr/>
          </p:nvSpPr>
          <p:spPr>
            <a:xfrm>
              <a:off x="7239000" y="1143000"/>
              <a:ext cx="1325580" cy="693935"/>
            </a:xfrm>
            <a:prstGeom prst="ellipse">
              <a:avLst/>
            </a:prstGeom>
            <a:noFill/>
            <a:ln w="38100" cmpd="sng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086600" y="3200400"/>
              <a:ext cx="3078180" cy="858331"/>
            </a:xfrm>
            <a:prstGeom prst="ellipse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40292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Space Graphs vs. Search Trees</a:t>
            </a:r>
          </a:p>
        </p:txBody>
      </p:sp>
      <p:sp>
        <p:nvSpPr>
          <p:cNvPr id="5" name="AutoShape 5"/>
          <p:cNvSpPr>
            <a:spLocks noChangeArrowheads="1"/>
          </p:cNvSpPr>
          <p:nvPr/>
        </p:nvSpPr>
        <p:spPr bwMode="auto">
          <a:xfrm>
            <a:off x="1600200" y="3518727"/>
            <a:ext cx="437584" cy="443679"/>
          </a:xfrm>
          <a:prstGeom prst="flowChartConnector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0" tIns="45718" rIns="91430" bIns="45718" anchor="ctr"/>
          <a:lstStyle/>
          <a:p>
            <a:pPr algn="ctr"/>
            <a:r>
              <a:rPr lang="en-US" sz="1600" b="1" dirty="0"/>
              <a:t>S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3657600" y="3518727"/>
            <a:ext cx="437584" cy="443679"/>
          </a:xfrm>
          <a:prstGeom prst="flowChartConnector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0" tIns="45718" rIns="91430" bIns="45718" anchor="ctr"/>
          <a:lstStyle/>
          <a:p>
            <a:pPr algn="ctr"/>
            <a:r>
              <a:rPr lang="en-US" b="1"/>
              <a:t>G</a:t>
            </a:r>
          </a:p>
        </p:txBody>
      </p:sp>
      <p:sp>
        <p:nvSpPr>
          <p:cNvPr id="8" name="AutoShape 8"/>
          <p:cNvSpPr>
            <a:spLocks noChangeArrowheads="1"/>
          </p:cNvSpPr>
          <p:nvPr/>
        </p:nvSpPr>
        <p:spPr bwMode="auto">
          <a:xfrm>
            <a:off x="2590800" y="4356927"/>
            <a:ext cx="437584" cy="443679"/>
          </a:xfrm>
          <a:prstGeom prst="flowChartConnector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0" tIns="45718" rIns="91430" bIns="45718" anchor="ctr"/>
          <a:lstStyle/>
          <a:p>
            <a:pPr algn="ctr"/>
            <a:r>
              <a:rPr lang="en-US" i="1"/>
              <a:t>b</a:t>
            </a:r>
          </a:p>
        </p:txBody>
      </p:sp>
      <p:sp>
        <p:nvSpPr>
          <p:cNvPr id="14" name="AutoShape 14"/>
          <p:cNvSpPr>
            <a:spLocks noChangeArrowheads="1"/>
          </p:cNvSpPr>
          <p:nvPr/>
        </p:nvSpPr>
        <p:spPr bwMode="auto">
          <a:xfrm>
            <a:off x="2590800" y="2680527"/>
            <a:ext cx="437584" cy="443679"/>
          </a:xfrm>
          <a:prstGeom prst="flowChartConnector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lIns="91430" tIns="45718" rIns="91430" bIns="45718" anchor="ctr"/>
          <a:lstStyle/>
          <a:p>
            <a:pPr algn="ctr"/>
            <a:r>
              <a:rPr lang="en-US" i="1"/>
              <a:t>a</a:t>
            </a:r>
          </a:p>
        </p:txBody>
      </p:sp>
      <p:cxnSp>
        <p:nvCxnSpPr>
          <p:cNvPr id="17" name="AutoShape 17"/>
          <p:cNvCxnSpPr>
            <a:cxnSpLocks noChangeShapeType="1"/>
            <a:stCxn id="5" idx="5"/>
            <a:endCxn id="8" idx="2"/>
          </p:cNvCxnSpPr>
          <p:nvPr/>
        </p:nvCxnSpPr>
        <p:spPr bwMode="auto">
          <a:xfrm>
            <a:off x="1973701" y="3897425"/>
            <a:ext cx="617099" cy="681336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</p:spPr>
      </p:cxnSp>
      <p:cxnSp>
        <p:nvCxnSpPr>
          <p:cNvPr id="21" name="AutoShape 21"/>
          <p:cNvCxnSpPr>
            <a:cxnSpLocks noChangeShapeType="1"/>
            <a:stCxn id="14" idx="3"/>
            <a:endCxn id="8" idx="1"/>
          </p:cNvCxnSpPr>
          <p:nvPr/>
        </p:nvCxnSpPr>
        <p:spPr bwMode="auto">
          <a:xfrm>
            <a:off x="2654883" y="3059231"/>
            <a:ext cx="0" cy="136267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</p:spPr>
      </p:cxnSp>
      <p:cxnSp>
        <p:nvCxnSpPr>
          <p:cNvPr id="23" name="AutoShape 23"/>
          <p:cNvCxnSpPr>
            <a:cxnSpLocks noChangeShapeType="1"/>
            <a:stCxn id="8" idx="7"/>
            <a:endCxn id="14" idx="5"/>
          </p:cNvCxnSpPr>
          <p:nvPr/>
        </p:nvCxnSpPr>
        <p:spPr bwMode="auto">
          <a:xfrm flipV="1">
            <a:off x="2964301" y="3059231"/>
            <a:ext cx="0" cy="136267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</p:spPr>
      </p:cxnSp>
      <p:cxnSp>
        <p:nvCxnSpPr>
          <p:cNvPr id="24" name="AutoShape 24"/>
          <p:cNvCxnSpPr>
            <a:cxnSpLocks noChangeShapeType="1"/>
            <a:stCxn id="14" idx="6"/>
            <a:endCxn id="6" idx="1"/>
          </p:cNvCxnSpPr>
          <p:nvPr/>
        </p:nvCxnSpPr>
        <p:spPr bwMode="auto">
          <a:xfrm>
            <a:off x="3028385" y="2902367"/>
            <a:ext cx="693299" cy="68133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</p:spPr>
      </p:cxnSp>
      <p:cxnSp>
        <p:nvCxnSpPr>
          <p:cNvPr id="26" name="AutoShape 26"/>
          <p:cNvCxnSpPr>
            <a:cxnSpLocks noChangeShapeType="1"/>
            <a:stCxn id="8" idx="6"/>
            <a:endCxn id="6" idx="3"/>
          </p:cNvCxnSpPr>
          <p:nvPr/>
        </p:nvCxnSpPr>
        <p:spPr bwMode="auto">
          <a:xfrm flipV="1">
            <a:off x="3028385" y="3897425"/>
            <a:ext cx="693299" cy="681336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</p:spPr>
      </p:cxnSp>
      <p:cxnSp>
        <p:nvCxnSpPr>
          <p:cNvPr id="27" name="AutoShape 27"/>
          <p:cNvCxnSpPr>
            <a:cxnSpLocks noChangeShapeType="1"/>
            <a:stCxn id="5" idx="7"/>
            <a:endCxn id="14" idx="2"/>
          </p:cNvCxnSpPr>
          <p:nvPr/>
        </p:nvCxnSpPr>
        <p:spPr bwMode="auto">
          <a:xfrm flipV="1">
            <a:off x="1973701" y="2902367"/>
            <a:ext cx="617099" cy="68133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</p:spPr>
      </p:cxnSp>
      <p:sp>
        <p:nvSpPr>
          <p:cNvPr id="54" name="TextBox 53"/>
          <p:cNvSpPr txBox="1"/>
          <p:nvPr/>
        </p:nvSpPr>
        <p:spPr>
          <a:xfrm>
            <a:off x="1168400" y="1705805"/>
            <a:ext cx="3886200" cy="461661"/>
          </a:xfrm>
          <a:prstGeom prst="rect">
            <a:avLst/>
          </a:prstGeom>
          <a:noFill/>
        </p:spPr>
        <p:txBody>
          <a:bodyPr wrap="square" lIns="91430" tIns="45718" rIns="91430" bIns="45718" rtlCol="0">
            <a:spAutoFit/>
          </a:bodyPr>
          <a:lstStyle/>
          <a:p>
            <a:r>
              <a:rPr lang="en-US" sz="2400" dirty="0">
                <a:latin typeface="Calibri" pitchFamily="34" charset="0"/>
              </a:rPr>
              <a:t>Consider this 4-state graph: 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0" y="6029983"/>
            <a:ext cx="12192000" cy="523220"/>
          </a:xfrm>
          <a:prstGeom prst="rect">
            <a:avLst/>
          </a:prstGeom>
          <a:noFill/>
        </p:spPr>
        <p:txBody>
          <a:bodyPr wrap="square" lIns="91430" tIns="45718" rIns="91430" bIns="45718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</a:rPr>
              <a:t>Important: Lots of repeated structure in the search tree!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477000" y="1676400"/>
            <a:ext cx="5105400" cy="461661"/>
          </a:xfrm>
          <a:prstGeom prst="rect">
            <a:avLst/>
          </a:prstGeom>
          <a:noFill/>
        </p:spPr>
        <p:txBody>
          <a:bodyPr wrap="square" lIns="91430" tIns="45718" rIns="91430" bIns="45718" rtlCol="0">
            <a:spAutoFit/>
          </a:bodyPr>
          <a:lstStyle/>
          <a:p>
            <a:r>
              <a:rPr lang="en-US" sz="2400" dirty="0">
                <a:latin typeface="Calibri" pitchFamily="34" charset="0"/>
              </a:rPr>
              <a:t>How big is its search tree (from S)?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7391400" y="2286000"/>
            <a:ext cx="2971800" cy="3048000"/>
            <a:chOff x="6858000" y="2438400"/>
            <a:chExt cx="2971800" cy="3048000"/>
          </a:xfrm>
        </p:grpSpPr>
        <p:sp>
          <p:nvSpPr>
            <p:cNvPr id="18" name="AutoShape 5"/>
            <p:cNvSpPr>
              <a:spLocks noChangeArrowheads="1"/>
            </p:cNvSpPr>
            <p:nvPr/>
          </p:nvSpPr>
          <p:spPr bwMode="auto">
            <a:xfrm>
              <a:off x="8153400" y="2438400"/>
              <a:ext cx="437584" cy="44367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0" tIns="45718" rIns="91430" bIns="45718" anchor="ctr"/>
            <a:lstStyle/>
            <a:p>
              <a:pPr algn="ctr"/>
              <a:r>
                <a:rPr lang="en-US" sz="1600" b="1" dirty="0"/>
                <a:t>S</a:t>
              </a:r>
            </a:p>
          </p:txBody>
        </p:sp>
        <p:sp>
          <p:nvSpPr>
            <p:cNvPr id="19" name="AutoShape 14"/>
            <p:cNvSpPr>
              <a:spLocks noChangeArrowheads="1"/>
            </p:cNvSpPr>
            <p:nvPr/>
          </p:nvSpPr>
          <p:spPr bwMode="auto">
            <a:xfrm>
              <a:off x="7639616" y="3137721"/>
              <a:ext cx="437584" cy="44367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0" tIns="45718" rIns="91430" bIns="45718" anchor="ctr"/>
            <a:lstStyle/>
            <a:p>
              <a:pPr algn="ctr"/>
              <a:r>
                <a:rPr lang="en-US" i="1"/>
                <a:t>a</a:t>
              </a:r>
            </a:p>
          </p:txBody>
        </p:sp>
        <p:sp>
          <p:nvSpPr>
            <p:cNvPr id="20" name="AutoShape 8"/>
            <p:cNvSpPr>
              <a:spLocks noChangeArrowheads="1"/>
            </p:cNvSpPr>
            <p:nvPr/>
          </p:nvSpPr>
          <p:spPr bwMode="auto">
            <a:xfrm>
              <a:off x="8630216" y="3124200"/>
              <a:ext cx="437584" cy="44367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0" tIns="45718" rIns="91430" bIns="45718" anchor="ctr"/>
            <a:lstStyle/>
            <a:p>
              <a:pPr algn="ctr"/>
              <a:r>
                <a:rPr lang="en-US" i="1"/>
                <a:t>b</a:t>
              </a:r>
            </a:p>
          </p:txBody>
        </p:sp>
        <p:sp>
          <p:nvSpPr>
            <p:cNvPr id="22" name="AutoShape 6"/>
            <p:cNvSpPr>
              <a:spLocks noChangeArrowheads="1"/>
            </p:cNvSpPr>
            <p:nvPr/>
          </p:nvSpPr>
          <p:spPr bwMode="auto">
            <a:xfrm>
              <a:off x="7639616" y="3899721"/>
              <a:ext cx="437584" cy="44367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0" tIns="45718" rIns="91430" bIns="45718" anchor="ctr"/>
            <a:lstStyle/>
            <a:p>
              <a:pPr algn="ctr"/>
              <a:r>
                <a:rPr lang="en-US" b="1"/>
                <a:t>G</a:t>
              </a:r>
            </a:p>
          </p:txBody>
        </p:sp>
        <p:sp>
          <p:nvSpPr>
            <p:cNvPr id="25" name="AutoShape 6"/>
            <p:cNvSpPr>
              <a:spLocks noChangeArrowheads="1"/>
            </p:cNvSpPr>
            <p:nvPr/>
          </p:nvSpPr>
          <p:spPr bwMode="auto">
            <a:xfrm>
              <a:off x="8630216" y="3886200"/>
              <a:ext cx="437584" cy="44367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0" tIns="45718" rIns="91430" bIns="45718" anchor="ctr"/>
            <a:lstStyle/>
            <a:p>
              <a:pPr algn="ctr"/>
              <a:r>
                <a:rPr lang="en-US" b="1" dirty="0"/>
                <a:t>G</a:t>
              </a:r>
            </a:p>
          </p:txBody>
        </p:sp>
        <p:sp>
          <p:nvSpPr>
            <p:cNvPr id="28" name="AutoShape 14"/>
            <p:cNvSpPr>
              <a:spLocks noChangeArrowheads="1"/>
            </p:cNvSpPr>
            <p:nvPr/>
          </p:nvSpPr>
          <p:spPr bwMode="auto">
            <a:xfrm>
              <a:off x="9392216" y="3899721"/>
              <a:ext cx="437584" cy="44367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0" tIns="45718" rIns="91430" bIns="45718" anchor="ctr"/>
            <a:lstStyle/>
            <a:p>
              <a:pPr algn="ctr"/>
              <a:r>
                <a:rPr lang="en-US" i="1"/>
                <a:t>a</a:t>
              </a:r>
            </a:p>
          </p:txBody>
        </p:sp>
        <p:sp>
          <p:nvSpPr>
            <p:cNvPr id="29" name="AutoShape 8"/>
            <p:cNvSpPr>
              <a:spLocks noChangeArrowheads="1"/>
            </p:cNvSpPr>
            <p:nvPr/>
          </p:nvSpPr>
          <p:spPr bwMode="auto">
            <a:xfrm>
              <a:off x="6858000" y="3899721"/>
              <a:ext cx="437584" cy="44367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0" tIns="45718" rIns="91430" bIns="45718" anchor="ctr"/>
            <a:lstStyle/>
            <a:p>
              <a:pPr algn="ctr"/>
              <a:r>
                <a:rPr lang="en-US" i="1"/>
                <a:t>b</a:t>
              </a:r>
            </a:p>
          </p:txBody>
        </p:sp>
        <p:cxnSp>
          <p:nvCxnSpPr>
            <p:cNvPr id="30" name="AutoShape 17"/>
            <p:cNvCxnSpPr>
              <a:cxnSpLocks noChangeShapeType="1"/>
              <a:stCxn id="18" idx="3"/>
              <a:endCxn id="19" idx="7"/>
            </p:cNvCxnSpPr>
            <p:nvPr/>
          </p:nvCxnSpPr>
          <p:spPr bwMode="auto">
            <a:xfrm flipH="1">
              <a:off x="8013117" y="2817104"/>
              <a:ext cx="204366" cy="38559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cxnSp>
          <p:nvCxnSpPr>
            <p:cNvPr id="31" name="AutoShape 17"/>
            <p:cNvCxnSpPr>
              <a:cxnSpLocks noChangeShapeType="1"/>
              <a:stCxn id="18" idx="5"/>
              <a:endCxn id="20" idx="1"/>
            </p:cNvCxnSpPr>
            <p:nvPr/>
          </p:nvCxnSpPr>
          <p:spPr bwMode="auto">
            <a:xfrm>
              <a:off x="8526901" y="2817104"/>
              <a:ext cx="167398" cy="37207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cxnSp>
          <p:nvCxnSpPr>
            <p:cNvPr id="32" name="AutoShape 17"/>
            <p:cNvCxnSpPr>
              <a:cxnSpLocks noChangeShapeType="1"/>
              <a:stCxn id="19" idx="3"/>
              <a:endCxn id="29" idx="7"/>
            </p:cNvCxnSpPr>
            <p:nvPr/>
          </p:nvCxnSpPr>
          <p:spPr bwMode="auto">
            <a:xfrm flipH="1">
              <a:off x="7231501" y="3516425"/>
              <a:ext cx="472198" cy="44827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cxnSp>
          <p:nvCxnSpPr>
            <p:cNvPr id="33" name="AutoShape 17"/>
            <p:cNvCxnSpPr>
              <a:cxnSpLocks noChangeShapeType="1"/>
              <a:stCxn id="19" idx="4"/>
              <a:endCxn id="22" idx="0"/>
            </p:cNvCxnSpPr>
            <p:nvPr/>
          </p:nvCxnSpPr>
          <p:spPr bwMode="auto">
            <a:xfrm>
              <a:off x="7858408" y="3581400"/>
              <a:ext cx="0" cy="31832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cxnSp>
          <p:nvCxnSpPr>
            <p:cNvPr id="36" name="AutoShape 17"/>
            <p:cNvCxnSpPr>
              <a:cxnSpLocks noChangeShapeType="1"/>
              <a:stCxn id="20" idx="4"/>
              <a:endCxn id="25" idx="0"/>
            </p:cNvCxnSpPr>
            <p:nvPr/>
          </p:nvCxnSpPr>
          <p:spPr bwMode="auto">
            <a:xfrm>
              <a:off x="8849008" y="3567879"/>
              <a:ext cx="0" cy="31832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cxnSp>
          <p:nvCxnSpPr>
            <p:cNvPr id="39" name="AutoShape 17"/>
            <p:cNvCxnSpPr>
              <a:cxnSpLocks noChangeShapeType="1"/>
              <a:stCxn id="20" idx="5"/>
              <a:endCxn id="28" idx="1"/>
            </p:cNvCxnSpPr>
            <p:nvPr/>
          </p:nvCxnSpPr>
          <p:spPr bwMode="auto">
            <a:xfrm>
              <a:off x="9003717" y="3502904"/>
              <a:ext cx="452582" cy="46179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sp>
          <p:nvSpPr>
            <p:cNvPr id="42" name="AutoShape 6"/>
            <p:cNvSpPr>
              <a:spLocks noChangeArrowheads="1"/>
            </p:cNvSpPr>
            <p:nvPr/>
          </p:nvSpPr>
          <p:spPr bwMode="auto">
            <a:xfrm>
              <a:off x="6877616" y="4648200"/>
              <a:ext cx="437584" cy="44367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0" tIns="45718" rIns="91430" bIns="45718" anchor="ctr"/>
            <a:lstStyle/>
            <a:p>
              <a:pPr algn="ctr"/>
              <a:r>
                <a:rPr lang="en-US" b="1"/>
                <a:t>G</a:t>
              </a:r>
            </a:p>
          </p:txBody>
        </p:sp>
        <p:sp>
          <p:nvSpPr>
            <p:cNvPr id="43" name="AutoShape 14"/>
            <p:cNvSpPr>
              <a:spLocks noChangeArrowheads="1"/>
            </p:cNvSpPr>
            <p:nvPr/>
          </p:nvSpPr>
          <p:spPr bwMode="auto">
            <a:xfrm>
              <a:off x="7639616" y="4661721"/>
              <a:ext cx="437584" cy="44367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0" tIns="45718" rIns="91430" bIns="45718" anchor="ctr"/>
            <a:lstStyle/>
            <a:p>
              <a:pPr algn="ctr"/>
              <a:r>
                <a:rPr lang="en-US" i="1"/>
                <a:t>a</a:t>
              </a:r>
            </a:p>
          </p:txBody>
        </p:sp>
        <p:cxnSp>
          <p:nvCxnSpPr>
            <p:cNvPr id="44" name="AutoShape 17"/>
            <p:cNvCxnSpPr>
              <a:cxnSpLocks noChangeShapeType="1"/>
              <a:endCxn id="42" idx="0"/>
            </p:cNvCxnSpPr>
            <p:nvPr/>
          </p:nvCxnSpPr>
          <p:spPr bwMode="auto">
            <a:xfrm>
              <a:off x="7096408" y="4329879"/>
              <a:ext cx="0" cy="31832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cxnSp>
          <p:nvCxnSpPr>
            <p:cNvPr id="45" name="AutoShape 17"/>
            <p:cNvCxnSpPr>
              <a:cxnSpLocks noChangeShapeType="1"/>
              <a:endCxn id="43" idx="1"/>
            </p:cNvCxnSpPr>
            <p:nvPr/>
          </p:nvCxnSpPr>
          <p:spPr bwMode="auto">
            <a:xfrm>
              <a:off x="7251117" y="4264904"/>
              <a:ext cx="452582" cy="46179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sp>
          <p:nvSpPr>
            <p:cNvPr id="46" name="AutoShape 6"/>
            <p:cNvSpPr>
              <a:spLocks noChangeArrowheads="1"/>
            </p:cNvSpPr>
            <p:nvPr/>
          </p:nvSpPr>
          <p:spPr bwMode="auto">
            <a:xfrm>
              <a:off x="9392216" y="4661721"/>
              <a:ext cx="437584" cy="44367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0" tIns="45718" rIns="91430" bIns="45718" anchor="ctr"/>
            <a:lstStyle/>
            <a:p>
              <a:pPr algn="ctr"/>
              <a:r>
                <a:rPr lang="en-US" b="1"/>
                <a:t>G</a:t>
              </a:r>
            </a:p>
          </p:txBody>
        </p:sp>
        <p:sp>
          <p:nvSpPr>
            <p:cNvPr id="47" name="AutoShape 8"/>
            <p:cNvSpPr>
              <a:spLocks noChangeArrowheads="1"/>
            </p:cNvSpPr>
            <p:nvPr/>
          </p:nvSpPr>
          <p:spPr bwMode="auto">
            <a:xfrm>
              <a:off x="8610600" y="4661721"/>
              <a:ext cx="437584" cy="44367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0" tIns="45718" rIns="91430" bIns="45718" anchor="ctr"/>
            <a:lstStyle/>
            <a:p>
              <a:pPr algn="ctr"/>
              <a:r>
                <a:rPr lang="en-US" i="1"/>
                <a:t>b</a:t>
              </a:r>
            </a:p>
          </p:txBody>
        </p:sp>
        <p:cxnSp>
          <p:nvCxnSpPr>
            <p:cNvPr id="48" name="AutoShape 17"/>
            <p:cNvCxnSpPr>
              <a:cxnSpLocks noChangeShapeType="1"/>
              <a:endCxn id="47" idx="7"/>
            </p:cNvCxnSpPr>
            <p:nvPr/>
          </p:nvCxnSpPr>
          <p:spPr bwMode="auto">
            <a:xfrm flipH="1">
              <a:off x="8984101" y="4278425"/>
              <a:ext cx="472198" cy="44827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cxnSp>
          <p:nvCxnSpPr>
            <p:cNvPr id="49" name="AutoShape 17"/>
            <p:cNvCxnSpPr>
              <a:cxnSpLocks noChangeShapeType="1"/>
              <a:endCxn id="46" idx="0"/>
            </p:cNvCxnSpPr>
            <p:nvPr/>
          </p:nvCxnSpPr>
          <p:spPr bwMode="auto">
            <a:xfrm>
              <a:off x="9611008" y="4343400"/>
              <a:ext cx="0" cy="31832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cxnSp>
          <p:nvCxnSpPr>
            <p:cNvPr id="50" name="AutoShape 17"/>
            <p:cNvCxnSpPr>
              <a:cxnSpLocks noChangeShapeType="1"/>
            </p:cNvCxnSpPr>
            <p:nvPr/>
          </p:nvCxnSpPr>
          <p:spPr bwMode="auto">
            <a:xfrm flipH="1">
              <a:off x="7239000" y="5038129"/>
              <a:ext cx="472198" cy="44827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cxnSp>
          <p:nvCxnSpPr>
            <p:cNvPr id="51" name="AutoShape 17"/>
            <p:cNvCxnSpPr>
              <a:cxnSpLocks noChangeShapeType="1"/>
            </p:cNvCxnSpPr>
            <p:nvPr/>
          </p:nvCxnSpPr>
          <p:spPr bwMode="auto">
            <a:xfrm>
              <a:off x="7865907" y="5103104"/>
              <a:ext cx="0" cy="31832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cxnSp>
          <p:nvCxnSpPr>
            <p:cNvPr id="52" name="AutoShape 17"/>
            <p:cNvCxnSpPr>
              <a:cxnSpLocks noChangeShapeType="1"/>
            </p:cNvCxnSpPr>
            <p:nvPr/>
          </p:nvCxnSpPr>
          <p:spPr bwMode="auto">
            <a:xfrm>
              <a:off x="8841509" y="5089583"/>
              <a:ext cx="0" cy="31832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  <p:cxnSp>
          <p:nvCxnSpPr>
            <p:cNvPr id="53" name="AutoShape 17"/>
            <p:cNvCxnSpPr>
              <a:cxnSpLocks noChangeShapeType="1"/>
            </p:cNvCxnSpPr>
            <p:nvPr/>
          </p:nvCxnSpPr>
          <p:spPr bwMode="auto">
            <a:xfrm>
              <a:off x="8996218" y="5024608"/>
              <a:ext cx="452582" cy="46179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lg" len="lg"/>
            </a:ln>
          </p:spPr>
        </p:cxnSp>
      </p:grpSp>
      <p:sp>
        <p:nvSpPr>
          <p:cNvPr id="3" name="Rectangle 2"/>
          <p:cNvSpPr/>
          <p:nvPr/>
        </p:nvSpPr>
        <p:spPr>
          <a:xfrm>
            <a:off x="8288764" y="4724400"/>
            <a:ext cx="1236236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>
                <a:latin typeface="ＭＳ ゴシック"/>
                <a:ea typeface="ＭＳ ゴシック"/>
                <a:cs typeface="ＭＳ ゴシック"/>
              </a:rPr>
              <a:t>∞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3583346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7" grpId="0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Search </a:t>
            </a:r>
            <a:r>
              <a:rPr lang="en-US" dirty="0" err="1"/>
              <a:t>vs</a:t>
            </a:r>
            <a:r>
              <a:rPr lang="en-US" dirty="0"/>
              <a:t> Graph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6800" y="1600552"/>
            <a:ext cx="9932987" cy="440937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447279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F193C30-D1A3-4582-A1BF-DDD6691A311E}"/>
              </a:ext>
            </a:extLst>
          </p:cNvPr>
          <p:cNvSpPr txBox="1"/>
          <p:nvPr/>
        </p:nvSpPr>
        <p:spPr>
          <a:xfrm>
            <a:off x="89815" y="96471"/>
            <a:ext cx="11351907" cy="5824349"/>
          </a:xfrm>
          <a:prstGeom prst="rect">
            <a:avLst/>
          </a:prstGeom>
          <a:noFill/>
          <a:ln>
            <a:noFill/>
          </a:ln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2"/>
                </a:solidFill>
              </a:rPr>
              <a:t>function</a:t>
            </a:r>
            <a:r>
              <a:rPr lang="en-US" sz="2400" b="1" dirty="0"/>
              <a:t> </a:t>
            </a:r>
            <a:r>
              <a:rPr lang="en-US" sz="2400" dirty="0">
                <a:solidFill>
                  <a:srgbClr val="008000"/>
                </a:solidFill>
              </a:rPr>
              <a:t>TREE_SEARCH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00FF"/>
                </a:solidFill>
              </a:rPr>
              <a:t>problem</a:t>
            </a:r>
            <a:r>
              <a:rPr lang="en-US" sz="2400" dirty="0"/>
              <a:t>) </a:t>
            </a:r>
            <a:r>
              <a:rPr lang="en-US" sz="2400" dirty="0">
                <a:solidFill>
                  <a:schemeClr val="accent2"/>
                </a:solidFill>
              </a:rPr>
              <a:t>returns</a:t>
            </a:r>
            <a:r>
              <a:rPr lang="en-US" sz="2400" b="1" dirty="0"/>
              <a:t> </a:t>
            </a:r>
            <a:r>
              <a:rPr lang="en-US" sz="2400" dirty="0"/>
              <a:t>a solution, or failure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initialize the </a:t>
            </a:r>
            <a:r>
              <a:rPr lang="en-US" sz="2400" dirty="0">
                <a:solidFill>
                  <a:srgbClr val="0000FF"/>
                </a:solidFill>
              </a:rPr>
              <a:t>frontier</a:t>
            </a:r>
            <a:r>
              <a:rPr lang="en-US" sz="2400" dirty="0"/>
              <a:t> as a specific work list (stack, queue, priority queue)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add initial state of </a:t>
            </a:r>
            <a:r>
              <a:rPr lang="en-US" sz="2400" dirty="0">
                <a:solidFill>
                  <a:srgbClr val="0000FF"/>
                </a:solidFill>
              </a:rPr>
              <a:t>problem </a:t>
            </a:r>
            <a:r>
              <a:rPr lang="en-US" sz="2400" dirty="0"/>
              <a:t>to</a:t>
            </a:r>
            <a:r>
              <a:rPr lang="en-US" sz="2400" dirty="0">
                <a:solidFill>
                  <a:srgbClr val="0000FF"/>
                </a:solidFill>
              </a:rPr>
              <a:t> frontier</a:t>
            </a:r>
            <a:br>
              <a:rPr lang="en-US" sz="2400" dirty="0"/>
            </a:br>
            <a:r>
              <a:rPr lang="en-US" sz="2400" dirty="0"/>
              <a:t>     </a:t>
            </a:r>
            <a:r>
              <a:rPr lang="en-US" sz="2400" dirty="0">
                <a:solidFill>
                  <a:schemeClr val="accent2"/>
                </a:solidFill>
              </a:rPr>
              <a:t>loop do 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             </a:t>
            </a:r>
            <a:r>
              <a:rPr lang="en-US" sz="2400" dirty="0">
                <a:solidFill>
                  <a:schemeClr val="accent2"/>
                </a:solidFill>
              </a:rPr>
              <a:t>if</a:t>
            </a:r>
            <a:r>
              <a:rPr lang="en-US" sz="2400" b="1" dirty="0"/>
              <a:t> </a:t>
            </a:r>
            <a:r>
              <a:rPr lang="en-US" sz="2400" dirty="0"/>
              <a:t>the</a:t>
            </a:r>
            <a:r>
              <a:rPr lang="en-US" sz="2400" dirty="0">
                <a:solidFill>
                  <a:srgbClr val="0000FF"/>
                </a:solidFill>
              </a:rPr>
              <a:t> frontier </a:t>
            </a:r>
            <a:r>
              <a:rPr lang="en-US" sz="2400" dirty="0"/>
              <a:t>is empty </a:t>
            </a:r>
            <a:r>
              <a:rPr lang="en-US" sz="2400" dirty="0">
                <a:solidFill>
                  <a:schemeClr val="accent2"/>
                </a:solidFill>
              </a:rPr>
              <a:t>then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rgbClr val="CC00CC"/>
                </a:solidFill>
              </a:rPr>
              <a:t>                     </a:t>
            </a:r>
            <a:r>
              <a:rPr lang="en-US" sz="2400" dirty="0">
                <a:solidFill>
                  <a:schemeClr val="accent2"/>
                </a:solidFill>
              </a:rPr>
              <a:t>return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  <a:r>
              <a:rPr lang="en-US" sz="2400" dirty="0"/>
              <a:t>failure</a:t>
            </a:r>
            <a:br>
              <a:rPr lang="en-US" sz="2400" dirty="0"/>
            </a:br>
            <a:r>
              <a:rPr lang="en-US" sz="2400" dirty="0"/>
              <a:t>             choose a </a:t>
            </a:r>
            <a:r>
              <a:rPr lang="en-US" sz="2400" dirty="0">
                <a:solidFill>
                  <a:srgbClr val="0000FF"/>
                </a:solidFill>
              </a:rPr>
              <a:t>node</a:t>
            </a:r>
            <a:r>
              <a:rPr lang="en-US" sz="2400" dirty="0"/>
              <a:t> and remove it from the </a:t>
            </a:r>
            <a:r>
              <a:rPr lang="en-US" sz="2400" dirty="0">
                <a:solidFill>
                  <a:srgbClr val="0000FF"/>
                </a:solidFill>
              </a:rPr>
              <a:t>frontier</a:t>
            </a:r>
            <a:br>
              <a:rPr lang="en-US" sz="2400" dirty="0"/>
            </a:br>
            <a:r>
              <a:rPr lang="en-US" sz="2400" dirty="0"/>
              <a:t>             </a:t>
            </a:r>
            <a:r>
              <a:rPr lang="en-US" sz="2400" dirty="0">
                <a:solidFill>
                  <a:schemeClr val="accent2"/>
                </a:solidFill>
              </a:rPr>
              <a:t>if</a:t>
            </a:r>
            <a:r>
              <a:rPr lang="en-US" sz="2400" b="1" dirty="0"/>
              <a:t> </a:t>
            </a:r>
            <a:r>
              <a:rPr lang="en-US" sz="2400" dirty="0"/>
              <a:t>the </a:t>
            </a:r>
            <a:r>
              <a:rPr lang="en-US" sz="2400" dirty="0">
                <a:solidFill>
                  <a:srgbClr val="0000FF"/>
                </a:solidFill>
              </a:rPr>
              <a:t>node</a:t>
            </a:r>
            <a:r>
              <a:rPr lang="en-US" sz="2400" dirty="0"/>
              <a:t> contains a goal state </a:t>
            </a:r>
            <a:r>
              <a:rPr lang="en-US" sz="2400" dirty="0">
                <a:solidFill>
                  <a:schemeClr val="accent2"/>
                </a:solidFill>
              </a:rPr>
              <a:t>then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rgbClr val="CC00CC"/>
                </a:solidFill>
              </a:rPr>
              <a:t>                     </a:t>
            </a:r>
            <a:r>
              <a:rPr lang="en-US" sz="2400" dirty="0">
                <a:solidFill>
                  <a:schemeClr val="accent2"/>
                </a:solidFill>
              </a:rPr>
              <a:t>return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  <a:r>
              <a:rPr lang="en-US" sz="2400" dirty="0"/>
              <a:t>the corresponding solution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        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        for each resulting </a:t>
            </a:r>
            <a:r>
              <a:rPr lang="en-US" sz="2400" dirty="0">
                <a:solidFill>
                  <a:srgbClr val="0000FF"/>
                </a:solidFill>
              </a:rPr>
              <a:t>child</a:t>
            </a:r>
            <a:r>
              <a:rPr lang="en-US" sz="2400" dirty="0"/>
              <a:t> from node</a:t>
            </a:r>
            <a:endParaRPr lang="en-US" sz="2400" dirty="0">
              <a:solidFill>
                <a:srgbClr val="0000FF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400" dirty="0"/>
              <a:t>                     add </a:t>
            </a:r>
            <a:r>
              <a:rPr lang="en-US" sz="2400" dirty="0">
                <a:solidFill>
                  <a:srgbClr val="0000FF"/>
                </a:solidFill>
              </a:rPr>
              <a:t>child</a:t>
            </a:r>
            <a:r>
              <a:rPr lang="en-US" sz="2400" dirty="0"/>
              <a:t> to the </a:t>
            </a:r>
            <a:r>
              <a:rPr lang="en-US" sz="2400" dirty="0">
                <a:solidFill>
                  <a:srgbClr val="0000FF"/>
                </a:solidFill>
              </a:rPr>
              <a:t>frontier</a:t>
            </a:r>
          </a:p>
        </p:txBody>
      </p:sp>
    </p:spTree>
    <p:extLst>
      <p:ext uri="{BB962C8B-B14F-4D97-AF65-F5344CB8AC3E}">
        <p14:creationId xmlns:p14="http://schemas.microsoft.com/office/powerpoint/2010/main" val="2696070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F193C30-D1A3-4582-A1BF-DDD6691A311E}"/>
              </a:ext>
            </a:extLst>
          </p:cNvPr>
          <p:cNvSpPr txBox="1"/>
          <p:nvPr/>
        </p:nvSpPr>
        <p:spPr>
          <a:xfrm>
            <a:off x="89815" y="96471"/>
            <a:ext cx="11351907" cy="6267548"/>
          </a:xfrm>
          <a:prstGeom prst="rect">
            <a:avLst/>
          </a:prstGeom>
          <a:noFill/>
          <a:ln>
            <a:noFill/>
          </a:ln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2"/>
                </a:solidFill>
              </a:rPr>
              <a:t>function</a:t>
            </a:r>
            <a:r>
              <a:rPr lang="en-US" sz="2400" b="1" dirty="0"/>
              <a:t> </a:t>
            </a:r>
            <a:r>
              <a:rPr lang="en-US" sz="2400" dirty="0">
                <a:solidFill>
                  <a:srgbClr val="008000"/>
                </a:solidFill>
              </a:rPr>
              <a:t>GRAPH_SEARCH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00FF"/>
                </a:solidFill>
              </a:rPr>
              <a:t>problem</a:t>
            </a:r>
            <a:r>
              <a:rPr lang="en-US" sz="2400" dirty="0"/>
              <a:t>) </a:t>
            </a:r>
            <a:r>
              <a:rPr lang="en-US" sz="2400" dirty="0">
                <a:solidFill>
                  <a:schemeClr val="accent2"/>
                </a:solidFill>
              </a:rPr>
              <a:t>returns</a:t>
            </a:r>
            <a:r>
              <a:rPr lang="en-US" sz="2400" b="1" dirty="0"/>
              <a:t> </a:t>
            </a:r>
            <a:r>
              <a:rPr lang="en-US" sz="2400" dirty="0"/>
              <a:t>a solution, or failure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</a:t>
            </a:r>
            <a:r>
              <a:rPr lang="en-US" sz="2400" b="1" dirty="0"/>
              <a:t>initialize the </a:t>
            </a:r>
            <a:r>
              <a:rPr lang="en-US" sz="2400" b="1" dirty="0">
                <a:solidFill>
                  <a:srgbClr val="0000FF"/>
                </a:solidFill>
              </a:rPr>
              <a:t>explored set</a:t>
            </a:r>
            <a:r>
              <a:rPr lang="en-US" sz="2400" b="1" dirty="0"/>
              <a:t> to be empty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initialize the </a:t>
            </a:r>
            <a:r>
              <a:rPr lang="en-US" sz="2400" dirty="0">
                <a:solidFill>
                  <a:srgbClr val="0000FF"/>
                </a:solidFill>
              </a:rPr>
              <a:t>frontier</a:t>
            </a:r>
            <a:r>
              <a:rPr lang="en-US" sz="2400" dirty="0"/>
              <a:t> as a specific work list (stack, queue, priority queue)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add initial state of </a:t>
            </a:r>
            <a:r>
              <a:rPr lang="en-US" sz="2400" dirty="0">
                <a:solidFill>
                  <a:srgbClr val="0000FF"/>
                </a:solidFill>
              </a:rPr>
              <a:t>problem </a:t>
            </a:r>
            <a:r>
              <a:rPr lang="en-US" sz="2400" dirty="0"/>
              <a:t>to</a:t>
            </a:r>
            <a:r>
              <a:rPr lang="en-US" sz="2400" dirty="0">
                <a:solidFill>
                  <a:srgbClr val="0000FF"/>
                </a:solidFill>
              </a:rPr>
              <a:t> frontier</a:t>
            </a:r>
            <a:br>
              <a:rPr lang="en-US" sz="2400" dirty="0"/>
            </a:br>
            <a:r>
              <a:rPr lang="en-US" sz="2400" dirty="0"/>
              <a:t>     </a:t>
            </a:r>
            <a:r>
              <a:rPr lang="en-US" sz="2400" dirty="0">
                <a:solidFill>
                  <a:schemeClr val="accent2"/>
                </a:solidFill>
              </a:rPr>
              <a:t>loop do 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             </a:t>
            </a:r>
            <a:r>
              <a:rPr lang="en-US" sz="2400" dirty="0">
                <a:solidFill>
                  <a:schemeClr val="accent2"/>
                </a:solidFill>
              </a:rPr>
              <a:t>if</a:t>
            </a:r>
            <a:r>
              <a:rPr lang="en-US" sz="2400" b="1" dirty="0"/>
              <a:t> </a:t>
            </a:r>
            <a:r>
              <a:rPr lang="en-US" sz="2400" dirty="0"/>
              <a:t>the</a:t>
            </a:r>
            <a:r>
              <a:rPr lang="en-US" sz="2400" dirty="0">
                <a:solidFill>
                  <a:srgbClr val="0000FF"/>
                </a:solidFill>
              </a:rPr>
              <a:t> frontier </a:t>
            </a:r>
            <a:r>
              <a:rPr lang="en-US" sz="2400" dirty="0"/>
              <a:t>is empty </a:t>
            </a:r>
            <a:r>
              <a:rPr lang="en-US" sz="2400" dirty="0">
                <a:solidFill>
                  <a:schemeClr val="accent2"/>
                </a:solidFill>
              </a:rPr>
              <a:t>then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rgbClr val="CC00CC"/>
                </a:solidFill>
              </a:rPr>
              <a:t>                     </a:t>
            </a:r>
            <a:r>
              <a:rPr lang="en-US" sz="2400" dirty="0">
                <a:solidFill>
                  <a:schemeClr val="accent2"/>
                </a:solidFill>
              </a:rPr>
              <a:t>return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  <a:r>
              <a:rPr lang="en-US" sz="2400" dirty="0"/>
              <a:t>failure</a:t>
            </a:r>
            <a:br>
              <a:rPr lang="en-US" sz="2400" dirty="0"/>
            </a:br>
            <a:r>
              <a:rPr lang="en-US" sz="2400" dirty="0"/>
              <a:t>             choose a </a:t>
            </a:r>
            <a:r>
              <a:rPr lang="en-US" sz="2400" dirty="0">
                <a:solidFill>
                  <a:srgbClr val="0000FF"/>
                </a:solidFill>
              </a:rPr>
              <a:t>node</a:t>
            </a:r>
            <a:r>
              <a:rPr lang="en-US" sz="2400" dirty="0"/>
              <a:t> and remove it from the </a:t>
            </a:r>
            <a:r>
              <a:rPr lang="en-US" sz="2400" dirty="0">
                <a:solidFill>
                  <a:srgbClr val="0000FF"/>
                </a:solidFill>
              </a:rPr>
              <a:t>frontier</a:t>
            </a:r>
            <a:br>
              <a:rPr lang="en-US" sz="2400" dirty="0"/>
            </a:br>
            <a:r>
              <a:rPr lang="en-US" sz="2400" dirty="0"/>
              <a:t>             </a:t>
            </a:r>
            <a:r>
              <a:rPr lang="en-US" sz="2400" dirty="0">
                <a:solidFill>
                  <a:schemeClr val="accent2"/>
                </a:solidFill>
              </a:rPr>
              <a:t>if</a:t>
            </a:r>
            <a:r>
              <a:rPr lang="en-US" sz="2400" b="1" dirty="0"/>
              <a:t> </a:t>
            </a:r>
            <a:r>
              <a:rPr lang="en-US" sz="2400" dirty="0"/>
              <a:t>the </a:t>
            </a:r>
            <a:r>
              <a:rPr lang="en-US" sz="2400" dirty="0">
                <a:solidFill>
                  <a:srgbClr val="0000FF"/>
                </a:solidFill>
              </a:rPr>
              <a:t>node</a:t>
            </a:r>
            <a:r>
              <a:rPr lang="en-US" sz="2400" dirty="0"/>
              <a:t> contains a goal state </a:t>
            </a:r>
            <a:r>
              <a:rPr lang="en-US" sz="2400" dirty="0">
                <a:solidFill>
                  <a:schemeClr val="accent2"/>
                </a:solidFill>
              </a:rPr>
              <a:t>then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rgbClr val="CC00CC"/>
                </a:solidFill>
              </a:rPr>
              <a:t>                     </a:t>
            </a:r>
            <a:r>
              <a:rPr lang="en-US" sz="2400" dirty="0">
                <a:solidFill>
                  <a:schemeClr val="accent2"/>
                </a:solidFill>
              </a:rPr>
              <a:t>return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  <a:r>
              <a:rPr lang="en-US" sz="2400" dirty="0"/>
              <a:t>the corresponding solution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        </a:t>
            </a:r>
            <a:r>
              <a:rPr lang="en-US" sz="2400" b="1" dirty="0"/>
              <a:t>add the </a:t>
            </a:r>
            <a:r>
              <a:rPr lang="en-US" sz="2400" b="1" dirty="0">
                <a:solidFill>
                  <a:srgbClr val="0000FF"/>
                </a:solidFill>
              </a:rPr>
              <a:t>node </a:t>
            </a:r>
            <a:r>
              <a:rPr lang="en-US" sz="2400" b="1" dirty="0"/>
              <a:t>state to the </a:t>
            </a:r>
            <a:r>
              <a:rPr lang="en-US" sz="2400" b="1" dirty="0">
                <a:solidFill>
                  <a:srgbClr val="0000FF"/>
                </a:solidFill>
              </a:rPr>
              <a:t>explored set</a:t>
            </a:r>
            <a:endParaRPr lang="en-US" sz="2400" b="1" dirty="0"/>
          </a:p>
          <a:p>
            <a:pPr>
              <a:lnSpc>
                <a:spcPct val="120000"/>
              </a:lnSpc>
            </a:pPr>
            <a:r>
              <a:rPr lang="en-US" sz="2400" dirty="0"/>
              <a:t>             for each resulting </a:t>
            </a:r>
            <a:r>
              <a:rPr lang="en-US" sz="2400" dirty="0">
                <a:solidFill>
                  <a:srgbClr val="0000FF"/>
                </a:solidFill>
              </a:rPr>
              <a:t>child</a:t>
            </a:r>
            <a:r>
              <a:rPr lang="en-US" sz="2400" dirty="0"/>
              <a:t> from node</a:t>
            </a:r>
            <a:endParaRPr lang="en-US" sz="2400" dirty="0">
              <a:solidFill>
                <a:srgbClr val="0000FF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400" dirty="0"/>
              <a:t>                     </a:t>
            </a:r>
            <a:r>
              <a:rPr lang="en-US" sz="2400" b="1" dirty="0"/>
              <a:t>if the </a:t>
            </a:r>
            <a:r>
              <a:rPr lang="en-US" sz="2400" b="1" dirty="0">
                <a:solidFill>
                  <a:srgbClr val="0000FF"/>
                </a:solidFill>
              </a:rPr>
              <a:t>child </a:t>
            </a:r>
            <a:r>
              <a:rPr lang="en-US" sz="2400" b="1" dirty="0"/>
              <a:t>state is not already in the </a:t>
            </a:r>
            <a:r>
              <a:rPr lang="en-US" sz="2400" b="1" dirty="0">
                <a:solidFill>
                  <a:srgbClr val="0000FF"/>
                </a:solidFill>
              </a:rPr>
              <a:t>frontier</a:t>
            </a:r>
            <a:r>
              <a:rPr lang="en-US" sz="2400" b="1" dirty="0"/>
              <a:t> or </a:t>
            </a:r>
            <a:r>
              <a:rPr lang="en-US" sz="2400" b="1" dirty="0">
                <a:solidFill>
                  <a:srgbClr val="0000FF"/>
                </a:solidFill>
              </a:rPr>
              <a:t>explored set </a:t>
            </a:r>
            <a:r>
              <a:rPr lang="en-US" sz="2400" b="1" dirty="0">
                <a:solidFill>
                  <a:schemeClr val="accent2"/>
                </a:solidFill>
              </a:rPr>
              <a:t>then</a:t>
            </a:r>
            <a:endParaRPr lang="en-US" sz="2400" b="1" dirty="0"/>
          </a:p>
          <a:p>
            <a:pPr>
              <a:lnSpc>
                <a:spcPct val="120000"/>
              </a:lnSpc>
            </a:pPr>
            <a:r>
              <a:rPr lang="en-US" sz="2400" dirty="0"/>
              <a:t>                             add </a:t>
            </a:r>
            <a:r>
              <a:rPr lang="en-US" sz="2400" dirty="0">
                <a:solidFill>
                  <a:srgbClr val="0000FF"/>
                </a:solidFill>
              </a:rPr>
              <a:t>child</a:t>
            </a:r>
            <a:r>
              <a:rPr lang="en-US" sz="2400" dirty="0"/>
              <a:t> to the </a:t>
            </a:r>
            <a:r>
              <a:rPr lang="en-US" sz="2400" dirty="0">
                <a:solidFill>
                  <a:srgbClr val="0000FF"/>
                </a:solidFill>
              </a:rPr>
              <a:t>frontier</a:t>
            </a:r>
          </a:p>
        </p:txBody>
      </p:sp>
    </p:spTree>
    <p:extLst>
      <p:ext uri="{BB962C8B-B14F-4D97-AF65-F5344CB8AC3E}">
        <p14:creationId xmlns:p14="http://schemas.microsoft.com/office/powerpoint/2010/main" val="6385437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6F5EE-9574-4CFB-95A6-7AF5B6289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819" y="0"/>
            <a:ext cx="10515600" cy="62781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2314A-2FC2-4831-96A2-263F96A8A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819" y="598447"/>
            <a:ext cx="8435323" cy="2039539"/>
          </a:xfrm>
        </p:spPr>
        <p:txBody>
          <a:bodyPr/>
          <a:lstStyle/>
          <a:p>
            <a:r>
              <a:rPr lang="en-US" dirty="0"/>
              <a:t>What is the relationship between these sets of states after each loop iteration in </a:t>
            </a:r>
            <a:r>
              <a:rPr lang="en-US" dirty="0">
                <a:solidFill>
                  <a:srgbClr val="00B050"/>
                </a:solidFill>
              </a:rPr>
              <a:t>GRAPH_SEARCH</a:t>
            </a:r>
            <a:r>
              <a:rPr lang="en-US" dirty="0"/>
              <a:t>?</a:t>
            </a:r>
          </a:p>
          <a:p>
            <a:r>
              <a:rPr lang="en-US" dirty="0"/>
              <a:t>(Loop invariants!!!)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6738CB5-7A7F-4CF4-A975-959BB6166584}"/>
              </a:ext>
            </a:extLst>
          </p:cNvPr>
          <p:cNvGrpSpPr/>
          <p:nvPr/>
        </p:nvGrpSpPr>
        <p:grpSpPr>
          <a:xfrm>
            <a:off x="648056" y="2815211"/>
            <a:ext cx="3457115" cy="1888367"/>
            <a:chOff x="724116" y="1853643"/>
            <a:chExt cx="3457115" cy="188836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10E5E15-E3A0-4EF3-A71D-D2E4FFE67283}"/>
                </a:ext>
              </a:extLst>
            </p:cNvPr>
            <p:cNvSpPr/>
            <p:nvPr/>
          </p:nvSpPr>
          <p:spPr>
            <a:xfrm>
              <a:off x="742462" y="1899138"/>
              <a:ext cx="3438769" cy="180614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CE982CF-2CD8-466D-8C9C-5FC251E5FACB}"/>
                </a:ext>
              </a:extLst>
            </p:cNvPr>
            <p:cNvSpPr/>
            <p:nvPr/>
          </p:nvSpPr>
          <p:spPr>
            <a:xfrm>
              <a:off x="893615" y="2392919"/>
              <a:ext cx="1039447" cy="104726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D4F596F-E45C-4EB9-88C1-973988F8B1C6}"/>
                </a:ext>
              </a:extLst>
            </p:cNvPr>
            <p:cNvSpPr txBox="1"/>
            <p:nvPr/>
          </p:nvSpPr>
          <p:spPr>
            <a:xfrm>
              <a:off x="724116" y="1853643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</a:t>
              </a:r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C67BB73-8E94-49C3-B0C8-0889547590D3}"/>
                </a:ext>
              </a:extLst>
            </p:cNvPr>
            <p:cNvSpPr txBox="1"/>
            <p:nvPr/>
          </p:nvSpPr>
          <p:spPr>
            <a:xfrm>
              <a:off x="983316" y="2074497"/>
              <a:ext cx="9161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Explored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7DF973E-655B-45FD-A239-BE3F1AE3C047}"/>
                </a:ext>
              </a:extLst>
            </p:cNvPr>
            <p:cNvSpPr/>
            <p:nvPr/>
          </p:nvSpPr>
          <p:spPr>
            <a:xfrm>
              <a:off x="2996232" y="2392919"/>
              <a:ext cx="1039447" cy="1047262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030A0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A5F3CC-6FDF-437C-AEE1-0528D8E8621E}"/>
                </a:ext>
              </a:extLst>
            </p:cNvPr>
            <p:cNvSpPr txBox="1"/>
            <p:nvPr/>
          </p:nvSpPr>
          <p:spPr>
            <a:xfrm>
              <a:off x="2977049" y="2074497"/>
              <a:ext cx="11386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7030A0"/>
                  </a:solidFill>
                </a:rPr>
                <a:t>Never Seen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1A666F0-5452-43E7-98B8-6D6A8DF0F216}"/>
                </a:ext>
              </a:extLst>
            </p:cNvPr>
            <p:cNvSpPr/>
            <p:nvPr/>
          </p:nvSpPr>
          <p:spPr>
            <a:xfrm>
              <a:off x="1937602" y="2392919"/>
              <a:ext cx="1039447" cy="1047262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9A1012B-F36C-4660-AEAE-D61F2EA87794}"/>
                </a:ext>
              </a:extLst>
            </p:cNvPr>
            <p:cNvSpPr txBox="1"/>
            <p:nvPr/>
          </p:nvSpPr>
          <p:spPr>
            <a:xfrm>
              <a:off x="2048381" y="3403456"/>
              <a:ext cx="85266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C00000"/>
                  </a:solidFill>
                </a:rPr>
                <a:t>Frontier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113DC9E-F3A8-41B7-8B85-BB8FF40E5FAF}"/>
              </a:ext>
            </a:extLst>
          </p:cNvPr>
          <p:cNvGrpSpPr/>
          <p:nvPr/>
        </p:nvGrpSpPr>
        <p:grpSpPr>
          <a:xfrm>
            <a:off x="4524866" y="2815211"/>
            <a:ext cx="3457115" cy="1888367"/>
            <a:chOff x="4595673" y="1853643"/>
            <a:chExt cx="3457115" cy="188836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5A637BA-4E1D-4EDF-B3C3-27F4FC87F2A2}"/>
                </a:ext>
              </a:extLst>
            </p:cNvPr>
            <p:cNvSpPr/>
            <p:nvPr/>
          </p:nvSpPr>
          <p:spPr>
            <a:xfrm>
              <a:off x="4614019" y="1899138"/>
              <a:ext cx="3438769" cy="180614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54ECB7C-0CA8-4107-9F8D-06C379EC515B}"/>
                </a:ext>
              </a:extLst>
            </p:cNvPr>
            <p:cNvSpPr/>
            <p:nvPr/>
          </p:nvSpPr>
          <p:spPr>
            <a:xfrm>
              <a:off x="4765172" y="2392919"/>
              <a:ext cx="1039447" cy="104726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47A4A35-C0CC-4368-9E90-6F133B5CC0AA}"/>
                </a:ext>
              </a:extLst>
            </p:cNvPr>
            <p:cNvSpPr txBox="1"/>
            <p:nvPr/>
          </p:nvSpPr>
          <p:spPr>
            <a:xfrm>
              <a:off x="4595673" y="1853643"/>
              <a:ext cx="3241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</a:t>
              </a:r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30A9FCA-CF0C-4FA3-8512-4872D8464EF9}"/>
                </a:ext>
              </a:extLst>
            </p:cNvPr>
            <p:cNvSpPr txBox="1"/>
            <p:nvPr/>
          </p:nvSpPr>
          <p:spPr>
            <a:xfrm>
              <a:off x="4854873" y="2074497"/>
              <a:ext cx="9161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Explored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483B548-022A-4047-A11B-4F2F78D44509}"/>
                </a:ext>
              </a:extLst>
            </p:cNvPr>
            <p:cNvSpPr/>
            <p:nvPr/>
          </p:nvSpPr>
          <p:spPr>
            <a:xfrm>
              <a:off x="6867789" y="2392919"/>
              <a:ext cx="1039447" cy="1047262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030A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63FF02-F845-4910-9617-4B781DD32EFA}"/>
                </a:ext>
              </a:extLst>
            </p:cNvPr>
            <p:cNvSpPr txBox="1"/>
            <p:nvPr/>
          </p:nvSpPr>
          <p:spPr>
            <a:xfrm>
              <a:off x="6848606" y="2074497"/>
              <a:ext cx="11386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7030A0"/>
                  </a:solidFill>
                </a:rPr>
                <a:t>Never Seen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203A958-FD76-4BF5-8F9D-FA78B92B0A5C}"/>
                </a:ext>
              </a:extLst>
            </p:cNvPr>
            <p:cNvSpPr/>
            <p:nvPr/>
          </p:nvSpPr>
          <p:spPr>
            <a:xfrm>
              <a:off x="5449651" y="2392919"/>
              <a:ext cx="1039447" cy="1047262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022DCFE-78E7-47B2-8561-F99F8540D00E}"/>
                </a:ext>
              </a:extLst>
            </p:cNvPr>
            <p:cNvSpPr txBox="1"/>
            <p:nvPr/>
          </p:nvSpPr>
          <p:spPr>
            <a:xfrm>
              <a:off x="5560430" y="3403456"/>
              <a:ext cx="85266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C00000"/>
                  </a:solidFill>
                </a:rPr>
                <a:t>Frontier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253F68B-EB56-4E2B-A507-7A255EDBF3EE}"/>
              </a:ext>
            </a:extLst>
          </p:cNvPr>
          <p:cNvGrpSpPr/>
          <p:nvPr/>
        </p:nvGrpSpPr>
        <p:grpSpPr>
          <a:xfrm>
            <a:off x="8434015" y="2825316"/>
            <a:ext cx="3438769" cy="1878262"/>
            <a:chOff x="3567567" y="4153570"/>
            <a:chExt cx="3438769" cy="1878262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8128182-CB62-49C7-BC37-492AC7E7849F}"/>
                </a:ext>
              </a:extLst>
            </p:cNvPr>
            <p:cNvSpPr/>
            <p:nvPr/>
          </p:nvSpPr>
          <p:spPr>
            <a:xfrm>
              <a:off x="3567567" y="4188960"/>
              <a:ext cx="3438769" cy="180614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6BFD14E-DE6C-4CB6-98D7-9EAD69FD2587}"/>
                </a:ext>
              </a:extLst>
            </p:cNvPr>
            <p:cNvSpPr/>
            <p:nvPr/>
          </p:nvSpPr>
          <p:spPr>
            <a:xfrm>
              <a:off x="3737449" y="4692846"/>
              <a:ext cx="1039447" cy="1047262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1259D9F-D82A-452A-9F81-386CF44AFB68}"/>
                </a:ext>
              </a:extLst>
            </p:cNvPr>
            <p:cNvSpPr txBox="1"/>
            <p:nvPr/>
          </p:nvSpPr>
          <p:spPr>
            <a:xfrm>
              <a:off x="3567950" y="4153570"/>
              <a:ext cx="3209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endParaRPr lang="en-US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6E18F0-FA3B-4575-90D1-E6E2A83C5542}"/>
                </a:ext>
              </a:extLst>
            </p:cNvPr>
            <p:cNvSpPr txBox="1"/>
            <p:nvPr/>
          </p:nvSpPr>
          <p:spPr>
            <a:xfrm>
              <a:off x="3827150" y="4374424"/>
              <a:ext cx="9161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Explored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6CBF9DE-CE1E-44CF-B55D-24FF3A55A4F7}"/>
                </a:ext>
              </a:extLst>
            </p:cNvPr>
            <p:cNvSpPr/>
            <p:nvPr/>
          </p:nvSpPr>
          <p:spPr>
            <a:xfrm>
              <a:off x="5840066" y="4692846"/>
              <a:ext cx="1039447" cy="1047262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030A0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C699D83-F971-409E-8DA6-2A67D6E40247}"/>
                </a:ext>
              </a:extLst>
            </p:cNvPr>
            <p:cNvSpPr txBox="1"/>
            <p:nvPr/>
          </p:nvSpPr>
          <p:spPr>
            <a:xfrm>
              <a:off x="5820883" y="4374424"/>
              <a:ext cx="11386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7030A0"/>
                  </a:solidFill>
                </a:rPr>
                <a:t>Never Seen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2C84083-1BE0-492D-A13E-DAE1EC510055}"/>
                </a:ext>
              </a:extLst>
            </p:cNvPr>
            <p:cNvSpPr/>
            <p:nvPr/>
          </p:nvSpPr>
          <p:spPr>
            <a:xfrm>
              <a:off x="4035679" y="5001260"/>
              <a:ext cx="649785" cy="623736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95B17B0-C12A-498B-A567-DA9C36714949}"/>
                </a:ext>
              </a:extLst>
            </p:cNvPr>
            <p:cNvSpPr txBox="1"/>
            <p:nvPr/>
          </p:nvSpPr>
          <p:spPr>
            <a:xfrm>
              <a:off x="4115694" y="5693278"/>
              <a:ext cx="85266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C00000"/>
                  </a:solidFill>
                </a:rPr>
                <a:t>Frontier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0300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Assignments: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HW1 (online)</a:t>
            </a:r>
          </a:p>
          <a:p>
            <a:pPr marL="917575" lvl="2" indent="-457200"/>
            <a:r>
              <a:rPr lang="en-US" sz="2800" dirty="0">
                <a:solidFill>
                  <a:schemeClr val="tx1"/>
                </a:solidFill>
              </a:rPr>
              <a:t>Released </a:t>
            </a:r>
            <a:r>
              <a:rPr lang="en-US" sz="2800" dirty="0"/>
              <a:t>at 4:30 pm today</a:t>
            </a:r>
            <a:endParaRPr lang="en-US" sz="2800" dirty="0">
              <a:solidFill>
                <a:schemeClr val="tx1"/>
              </a:solidFill>
            </a:endParaRPr>
          </a:p>
          <a:p>
            <a:pPr marL="917575" lvl="2" indent="-457200"/>
            <a:r>
              <a:rPr lang="en-US" sz="2800" dirty="0">
                <a:solidFill>
                  <a:schemeClr val="tx1"/>
                </a:solidFill>
              </a:rPr>
              <a:t>Due Tue 1/22, 10 pm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P0: Python &amp; </a:t>
            </a:r>
            <a:r>
              <a:rPr lang="en-US" dirty="0" err="1">
                <a:solidFill>
                  <a:schemeClr val="tx1"/>
                </a:solidFill>
              </a:rPr>
              <a:t>Autograder</a:t>
            </a:r>
            <a:r>
              <a:rPr lang="en-US" dirty="0">
                <a:solidFill>
                  <a:schemeClr val="tx1"/>
                </a:solidFill>
              </a:rPr>
              <a:t> Tutorial</a:t>
            </a:r>
          </a:p>
          <a:p>
            <a:pPr marL="917575" lvl="2" indent="-457200"/>
            <a:r>
              <a:rPr lang="en-US" sz="2800" dirty="0">
                <a:solidFill>
                  <a:schemeClr val="tx1"/>
                </a:solidFill>
              </a:rPr>
              <a:t>Required, but worth zero points</a:t>
            </a:r>
            <a:endParaRPr lang="en-US" sz="2800" dirty="0"/>
          </a:p>
          <a:p>
            <a:pPr marL="917575" lvl="2" indent="-457200"/>
            <a:r>
              <a:rPr lang="en-US" sz="2800" dirty="0">
                <a:solidFill>
                  <a:schemeClr val="tx1"/>
                </a:solidFill>
              </a:rPr>
              <a:t>Due Thu 1/24, 10 pm</a:t>
            </a:r>
          </a:p>
          <a:p>
            <a:pPr marL="917575" lvl="2" indent="-457200"/>
            <a:r>
              <a:rPr lang="en-US" sz="2800" dirty="0">
                <a:solidFill>
                  <a:schemeClr val="tx1"/>
                </a:solidFill>
              </a:rPr>
              <a:t>No pairs, submit individually</a:t>
            </a:r>
          </a:p>
          <a:p>
            <a:pPr lvl="2" indent="0">
              <a:buNone/>
            </a:pPr>
            <a:endParaRPr lang="en-US" sz="2800" dirty="0"/>
          </a:p>
          <a:p>
            <a:r>
              <a:rPr lang="en-US" dirty="0"/>
              <a:t>Remaining programming assignments may be done in pairs</a:t>
            </a:r>
            <a:endParaRPr lang="en-US" dirty="0">
              <a:solidFill>
                <a:schemeClr val="tx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  <a:p>
            <a:pPr marL="457200" indent="-457200"/>
            <a:endParaRPr lang="en-US" sz="36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9650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6B84B-43BF-4CE3-A054-F2C6EB440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4" y="0"/>
            <a:ext cx="10515600" cy="62781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Piazza Poll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F48F1F-34A3-4186-9106-B878F8B61AEA}"/>
              </a:ext>
            </a:extLst>
          </p:cNvPr>
          <p:cNvSpPr txBox="1"/>
          <p:nvPr/>
        </p:nvSpPr>
        <p:spPr>
          <a:xfrm>
            <a:off x="287994" y="590452"/>
            <a:ext cx="11351907" cy="6267548"/>
          </a:xfrm>
          <a:prstGeom prst="rect">
            <a:avLst/>
          </a:prstGeom>
          <a:noFill/>
          <a:ln>
            <a:noFill/>
          </a:ln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2"/>
                </a:solidFill>
              </a:rPr>
              <a:t>function</a:t>
            </a:r>
            <a:r>
              <a:rPr lang="en-US" sz="2400" b="1" dirty="0"/>
              <a:t> </a:t>
            </a:r>
            <a:r>
              <a:rPr lang="en-US" sz="2400" dirty="0">
                <a:solidFill>
                  <a:srgbClr val="008000"/>
                </a:solidFill>
              </a:rPr>
              <a:t>GRAPH-SEARCH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00FF"/>
                </a:solidFill>
              </a:rPr>
              <a:t>problem</a:t>
            </a:r>
            <a:r>
              <a:rPr lang="en-US" sz="2400" dirty="0"/>
              <a:t>) </a:t>
            </a:r>
            <a:r>
              <a:rPr lang="en-US" sz="2400" dirty="0">
                <a:solidFill>
                  <a:schemeClr val="accent2"/>
                </a:solidFill>
              </a:rPr>
              <a:t>returns</a:t>
            </a:r>
            <a:r>
              <a:rPr lang="en-US" sz="2400" b="1" dirty="0"/>
              <a:t> </a:t>
            </a:r>
            <a:r>
              <a:rPr lang="en-US" sz="2400" dirty="0"/>
              <a:t>a solution, or failure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</a:t>
            </a:r>
            <a:r>
              <a:rPr lang="en-US" sz="2400" b="1" dirty="0"/>
              <a:t>initialize the </a:t>
            </a:r>
            <a:r>
              <a:rPr lang="en-US" sz="2400" b="1" dirty="0">
                <a:solidFill>
                  <a:srgbClr val="0000FF"/>
                </a:solidFill>
              </a:rPr>
              <a:t>explored set</a:t>
            </a:r>
            <a:r>
              <a:rPr lang="en-US" sz="2400" b="1" dirty="0"/>
              <a:t> to be empty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initialize the </a:t>
            </a:r>
            <a:r>
              <a:rPr lang="en-US" sz="2400" dirty="0">
                <a:solidFill>
                  <a:srgbClr val="0000FF"/>
                </a:solidFill>
              </a:rPr>
              <a:t>frontier</a:t>
            </a:r>
            <a:r>
              <a:rPr lang="en-US" sz="2400" dirty="0"/>
              <a:t> as a specific work list (stack, queue, priority queue)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add initial state of </a:t>
            </a:r>
            <a:r>
              <a:rPr lang="en-US" sz="2400" dirty="0">
                <a:solidFill>
                  <a:srgbClr val="0000FF"/>
                </a:solidFill>
              </a:rPr>
              <a:t>problem </a:t>
            </a:r>
            <a:r>
              <a:rPr lang="en-US" sz="2400" dirty="0"/>
              <a:t>to</a:t>
            </a:r>
            <a:r>
              <a:rPr lang="en-US" sz="2400" dirty="0">
                <a:solidFill>
                  <a:srgbClr val="0000FF"/>
                </a:solidFill>
              </a:rPr>
              <a:t> frontier</a:t>
            </a:r>
            <a:br>
              <a:rPr lang="en-US" sz="2400" dirty="0"/>
            </a:br>
            <a:r>
              <a:rPr lang="en-US" sz="2400" dirty="0"/>
              <a:t>     </a:t>
            </a:r>
            <a:r>
              <a:rPr lang="en-US" sz="2400" dirty="0">
                <a:solidFill>
                  <a:schemeClr val="accent2"/>
                </a:solidFill>
              </a:rPr>
              <a:t>loop do 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             </a:t>
            </a:r>
            <a:r>
              <a:rPr lang="en-US" sz="2400" dirty="0">
                <a:solidFill>
                  <a:schemeClr val="accent2"/>
                </a:solidFill>
              </a:rPr>
              <a:t>if</a:t>
            </a:r>
            <a:r>
              <a:rPr lang="en-US" sz="2400" b="1" dirty="0"/>
              <a:t> </a:t>
            </a:r>
            <a:r>
              <a:rPr lang="en-US" sz="2400" dirty="0"/>
              <a:t>the</a:t>
            </a:r>
            <a:r>
              <a:rPr lang="en-US" sz="2400" dirty="0">
                <a:solidFill>
                  <a:srgbClr val="0000FF"/>
                </a:solidFill>
              </a:rPr>
              <a:t> frontier </a:t>
            </a:r>
            <a:r>
              <a:rPr lang="en-US" sz="2400" dirty="0"/>
              <a:t>is empty </a:t>
            </a:r>
            <a:r>
              <a:rPr lang="en-US" sz="2400" dirty="0">
                <a:solidFill>
                  <a:schemeClr val="accent2"/>
                </a:solidFill>
              </a:rPr>
              <a:t>then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rgbClr val="CC00CC"/>
                </a:solidFill>
              </a:rPr>
              <a:t>                     </a:t>
            </a:r>
            <a:r>
              <a:rPr lang="en-US" sz="2400" dirty="0">
                <a:solidFill>
                  <a:schemeClr val="accent2"/>
                </a:solidFill>
              </a:rPr>
              <a:t>return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  <a:r>
              <a:rPr lang="en-US" sz="2400" dirty="0"/>
              <a:t>failure</a:t>
            </a:r>
            <a:br>
              <a:rPr lang="en-US" sz="2400" dirty="0"/>
            </a:br>
            <a:r>
              <a:rPr lang="en-US" sz="2400" dirty="0"/>
              <a:t>             choose a </a:t>
            </a:r>
            <a:r>
              <a:rPr lang="en-US" sz="2400" dirty="0">
                <a:solidFill>
                  <a:srgbClr val="0000FF"/>
                </a:solidFill>
              </a:rPr>
              <a:t>node</a:t>
            </a:r>
            <a:r>
              <a:rPr lang="en-US" sz="2400" dirty="0"/>
              <a:t> and remove it from the </a:t>
            </a:r>
            <a:r>
              <a:rPr lang="en-US" sz="2400" dirty="0">
                <a:solidFill>
                  <a:srgbClr val="0000FF"/>
                </a:solidFill>
              </a:rPr>
              <a:t>frontier</a:t>
            </a:r>
            <a:br>
              <a:rPr lang="en-US" sz="2400" dirty="0"/>
            </a:br>
            <a:r>
              <a:rPr lang="en-US" sz="2400" dirty="0"/>
              <a:t>             </a:t>
            </a:r>
            <a:r>
              <a:rPr lang="en-US" sz="2400" dirty="0">
                <a:solidFill>
                  <a:schemeClr val="accent2"/>
                </a:solidFill>
              </a:rPr>
              <a:t>if</a:t>
            </a:r>
            <a:r>
              <a:rPr lang="en-US" sz="2400" b="1" dirty="0"/>
              <a:t> </a:t>
            </a:r>
            <a:r>
              <a:rPr lang="en-US" sz="2400" dirty="0"/>
              <a:t>the </a:t>
            </a:r>
            <a:r>
              <a:rPr lang="en-US" sz="2400" dirty="0">
                <a:solidFill>
                  <a:srgbClr val="0000FF"/>
                </a:solidFill>
              </a:rPr>
              <a:t>node</a:t>
            </a:r>
            <a:r>
              <a:rPr lang="en-US" sz="2400" dirty="0"/>
              <a:t> contains a goal state </a:t>
            </a:r>
            <a:r>
              <a:rPr lang="en-US" sz="2400" dirty="0">
                <a:solidFill>
                  <a:schemeClr val="accent2"/>
                </a:solidFill>
              </a:rPr>
              <a:t>then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rgbClr val="CC00CC"/>
                </a:solidFill>
              </a:rPr>
              <a:t>                     </a:t>
            </a:r>
            <a:r>
              <a:rPr lang="en-US" sz="2400" dirty="0">
                <a:solidFill>
                  <a:schemeClr val="accent2"/>
                </a:solidFill>
              </a:rPr>
              <a:t>return</a:t>
            </a:r>
            <a:r>
              <a:rPr lang="en-US" sz="2400" b="1" dirty="0">
                <a:solidFill>
                  <a:srgbClr val="CC00CC"/>
                </a:solidFill>
              </a:rPr>
              <a:t> </a:t>
            </a:r>
            <a:r>
              <a:rPr lang="en-US" sz="2400" dirty="0"/>
              <a:t>the corresponding solution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             </a:t>
            </a:r>
            <a:r>
              <a:rPr lang="en-US" sz="2400" b="1" dirty="0"/>
              <a:t>add the </a:t>
            </a:r>
            <a:r>
              <a:rPr lang="en-US" sz="2400" b="1" dirty="0">
                <a:solidFill>
                  <a:srgbClr val="0000FF"/>
                </a:solidFill>
              </a:rPr>
              <a:t>node </a:t>
            </a:r>
            <a:r>
              <a:rPr lang="en-US" sz="2400" b="1" dirty="0"/>
              <a:t>state to the </a:t>
            </a:r>
            <a:r>
              <a:rPr lang="en-US" sz="2400" b="1" dirty="0">
                <a:solidFill>
                  <a:srgbClr val="0000FF"/>
                </a:solidFill>
              </a:rPr>
              <a:t>explored set</a:t>
            </a:r>
            <a:endParaRPr lang="en-US" sz="2400" b="1" dirty="0"/>
          </a:p>
          <a:p>
            <a:pPr>
              <a:lnSpc>
                <a:spcPct val="120000"/>
              </a:lnSpc>
            </a:pPr>
            <a:r>
              <a:rPr lang="en-US" sz="2400" dirty="0"/>
              <a:t>             for each resulting </a:t>
            </a:r>
            <a:r>
              <a:rPr lang="en-US" sz="2400" dirty="0">
                <a:solidFill>
                  <a:srgbClr val="0000FF"/>
                </a:solidFill>
              </a:rPr>
              <a:t>child</a:t>
            </a:r>
            <a:r>
              <a:rPr lang="en-US" sz="2400" dirty="0"/>
              <a:t> from node</a:t>
            </a:r>
            <a:endParaRPr lang="en-US" sz="2400" dirty="0">
              <a:solidFill>
                <a:srgbClr val="0000FF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400" dirty="0"/>
              <a:t>                     </a:t>
            </a:r>
            <a:r>
              <a:rPr lang="en-US" sz="2400" b="1" dirty="0"/>
              <a:t>if the </a:t>
            </a:r>
            <a:r>
              <a:rPr lang="en-US" sz="2400" b="1" dirty="0">
                <a:solidFill>
                  <a:srgbClr val="0000FF"/>
                </a:solidFill>
              </a:rPr>
              <a:t>child </a:t>
            </a:r>
            <a:r>
              <a:rPr lang="en-US" sz="2400" b="1" dirty="0"/>
              <a:t>state is not already in the </a:t>
            </a:r>
            <a:r>
              <a:rPr lang="en-US" sz="2400" b="1" dirty="0">
                <a:solidFill>
                  <a:srgbClr val="0000FF"/>
                </a:solidFill>
              </a:rPr>
              <a:t>frontier</a:t>
            </a:r>
            <a:r>
              <a:rPr lang="en-US" sz="2400" b="1" dirty="0"/>
              <a:t> or </a:t>
            </a:r>
            <a:r>
              <a:rPr lang="en-US" sz="2400" b="1" dirty="0">
                <a:solidFill>
                  <a:srgbClr val="0000FF"/>
                </a:solidFill>
              </a:rPr>
              <a:t>explored set </a:t>
            </a:r>
            <a:r>
              <a:rPr lang="en-US" sz="2400" b="1" dirty="0">
                <a:solidFill>
                  <a:schemeClr val="accent2"/>
                </a:solidFill>
              </a:rPr>
              <a:t>then</a:t>
            </a:r>
            <a:endParaRPr lang="en-US" sz="2400" b="1" dirty="0"/>
          </a:p>
          <a:p>
            <a:pPr>
              <a:lnSpc>
                <a:spcPct val="120000"/>
              </a:lnSpc>
            </a:pPr>
            <a:r>
              <a:rPr lang="en-US" sz="2400" dirty="0"/>
              <a:t>                             add </a:t>
            </a:r>
            <a:r>
              <a:rPr lang="en-US" sz="2400" dirty="0">
                <a:solidFill>
                  <a:srgbClr val="0000FF"/>
                </a:solidFill>
              </a:rPr>
              <a:t>child</a:t>
            </a:r>
            <a:r>
              <a:rPr lang="en-US" sz="2400" dirty="0"/>
              <a:t> to the </a:t>
            </a:r>
            <a:r>
              <a:rPr lang="en-US" sz="2400" dirty="0">
                <a:solidFill>
                  <a:srgbClr val="0000FF"/>
                </a:solidFill>
              </a:rPr>
              <a:t>frontier</a:t>
            </a:r>
          </a:p>
        </p:txBody>
      </p:sp>
    </p:spTree>
    <p:extLst>
      <p:ext uri="{BB962C8B-B14F-4D97-AF65-F5344CB8AC3E}">
        <p14:creationId xmlns:p14="http://schemas.microsoft.com/office/powerpoint/2010/main" val="17299252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E1C1E-59E3-4BA5-BA92-112613E09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0BAD3-AAB9-4003-A21C-023724641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graph search algorithm overlays a tree on a graph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frontier</a:t>
            </a:r>
            <a:r>
              <a:rPr lang="en-US" dirty="0"/>
              <a:t> states separate the </a:t>
            </a:r>
            <a:r>
              <a:rPr lang="en-US" dirty="0">
                <a:solidFill>
                  <a:srgbClr val="00B0F0"/>
                </a:solidFill>
              </a:rPr>
              <a:t>explored</a:t>
            </a:r>
            <a:r>
              <a:rPr lang="en-US" dirty="0"/>
              <a:t> states from </a:t>
            </a:r>
            <a:r>
              <a:rPr lang="en-US" dirty="0">
                <a:solidFill>
                  <a:srgbClr val="00B0F0"/>
                </a:solidFill>
              </a:rPr>
              <a:t>never seen </a:t>
            </a:r>
            <a:r>
              <a:rPr lang="en-US" dirty="0"/>
              <a:t>states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6848A7-B121-4040-8940-E5260116F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321" y="2344865"/>
            <a:ext cx="7423031" cy="16157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5F6452-5285-43B4-9722-6FC353ED1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026" y="4295775"/>
            <a:ext cx="6636636" cy="181573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A3C91FB-D46E-497C-BC6E-521A462A0729}"/>
              </a:ext>
            </a:extLst>
          </p:cNvPr>
          <p:cNvSpPr/>
          <p:nvPr/>
        </p:nvSpPr>
        <p:spPr>
          <a:xfrm>
            <a:off x="393031" y="6379452"/>
            <a:ext cx="96292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Images: AIMA, Figure 3.8, 3.9</a:t>
            </a:r>
          </a:p>
        </p:txBody>
      </p:sp>
    </p:spTree>
    <p:extLst>
      <p:ext uri="{BB962C8B-B14F-4D97-AF65-F5344CB8AC3E}">
        <p14:creationId xmlns:p14="http://schemas.microsoft.com/office/powerpoint/2010/main" val="34067365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11442" y="1117940"/>
            <a:ext cx="5556432" cy="4168408"/>
          </a:xfrm>
          <a:prstGeom prst="rect">
            <a:avLst/>
          </a:prstGeom>
          <a:noFill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6056" y="994943"/>
            <a:ext cx="5556433" cy="4167325"/>
          </a:xfrm>
          <a:prstGeom prst="rect">
            <a:avLst/>
          </a:prstGeom>
          <a:noFill/>
        </p:spPr>
      </p:pic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BFS vs DFS</a:t>
            </a:r>
          </a:p>
        </p:txBody>
      </p:sp>
    </p:spTree>
    <p:extLst>
      <p:ext uri="{BB962C8B-B14F-4D97-AF65-F5344CB8AC3E}">
        <p14:creationId xmlns:p14="http://schemas.microsoft.com/office/powerpoint/2010/main" val="3943125862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rgbClr val="C00000"/>
                </a:solidFill>
              </a:rPr>
              <a:t>Piazza Poll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the following demo using BFS or DFS</a:t>
            </a: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A028763D-D84F-40B5-B183-1722BC6B95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8200" y="6488672"/>
            <a:ext cx="37338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4" tIns="45718" rIns="91424" bIns="45718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[Demo: </a:t>
            </a:r>
            <a:r>
              <a:rPr lang="en-US" dirty="0" err="1">
                <a:solidFill>
                  <a:srgbClr val="C00000"/>
                </a:solidFill>
              </a:rPr>
              <a:t>dfs</a:t>
            </a:r>
            <a:r>
              <a:rPr lang="en-US" dirty="0">
                <a:solidFill>
                  <a:srgbClr val="C00000"/>
                </a:solidFill>
              </a:rPr>
              <a:t>/</a:t>
            </a:r>
            <a:r>
              <a:rPr lang="en-US" dirty="0" err="1">
                <a:solidFill>
                  <a:srgbClr val="C00000"/>
                </a:solidFill>
              </a:rPr>
              <a:t>bfs</a:t>
            </a:r>
            <a:r>
              <a:rPr lang="en-US" dirty="0">
                <a:solidFill>
                  <a:srgbClr val="C00000"/>
                </a:solidFill>
              </a:rPr>
              <a:t> maze water (L2D6)]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9ADCA20-06E5-4E90-B278-0079D7A7D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11442" y="1117940"/>
            <a:ext cx="5556432" cy="4168408"/>
          </a:xfrm>
          <a:prstGeom prst="rect">
            <a:avLst/>
          </a:prstGeom>
          <a:noFill/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DE8406EF-CE64-41AC-AF3C-992403C0E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6056" y="994943"/>
            <a:ext cx="5556433" cy="41673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85431270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of Demo Maze Water DFS/BFS (part 1)</a:t>
            </a:r>
          </a:p>
        </p:txBody>
      </p:sp>
      <p:pic>
        <p:nvPicPr>
          <p:cNvPr id="4" name="MazeWater-BFS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7780" y="1020594"/>
            <a:ext cx="7896715" cy="583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224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of Demo Maze Water DFS/BFS (part 2)</a:t>
            </a:r>
          </a:p>
        </p:txBody>
      </p:sp>
      <p:pic>
        <p:nvPicPr>
          <p:cNvPr id="3" name="MazeWater-DFS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7774" y="1022312"/>
            <a:ext cx="7894391" cy="583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50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73491"/>
            <a:ext cx="7620000" cy="1447799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>
                <a:solidFill>
                  <a:schemeClr val="tx1"/>
                </a:solidFill>
              </a:rPr>
              <a:t>Nodes have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3200" dirty="0">
                <a:solidFill>
                  <a:srgbClr val="008000"/>
                </a:solidFill>
              </a:rPr>
              <a:t>state</a:t>
            </a:r>
            <a:r>
              <a:rPr lang="en-US" sz="3200" dirty="0"/>
              <a:t>, </a:t>
            </a:r>
            <a:r>
              <a:rPr lang="en-US" sz="3200" dirty="0">
                <a:solidFill>
                  <a:srgbClr val="008000"/>
                </a:solidFill>
              </a:rPr>
              <a:t>parent</a:t>
            </a:r>
            <a:r>
              <a:rPr lang="en-US" sz="3200" dirty="0"/>
              <a:t>, </a:t>
            </a:r>
            <a:r>
              <a:rPr lang="en-US" sz="3200" dirty="0">
                <a:solidFill>
                  <a:srgbClr val="008000"/>
                </a:solidFill>
              </a:rPr>
              <a:t>action</a:t>
            </a:r>
            <a:r>
              <a:rPr lang="en-US" sz="3200" dirty="0"/>
              <a:t>, </a:t>
            </a:r>
            <a:r>
              <a:rPr lang="en-US" sz="3200" dirty="0">
                <a:solidFill>
                  <a:srgbClr val="008000"/>
                </a:solidFill>
              </a:rPr>
              <a:t>path-cost</a:t>
            </a:r>
            <a:endParaRPr lang="en-US" dirty="0">
              <a:solidFill>
                <a:srgbClr val="008000"/>
              </a:solidFill>
            </a:endParaRPr>
          </a:p>
        </p:txBody>
      </p:sp>
      <p:pic>
        <p:nvPicPr>
          <p:cNvPr id="5" name="Picture 4" descr="state-vs-nod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537" y="1752600"/>
            <a:ext cx="5799971" cy="3505200"/>
          </a:xfrm>
          <a:prstGeom prst="rect">
            <a:avLst/>
          </a:prstGeom>
        </p:spPr>
      </p:pic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9744" y="3124200"/>
            <a:ext cx="1652656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152400" y="2743202"/>
            <a:ext cx="7239000" cy="4114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marL="342882" indent="-34288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913" indent="-285737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4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120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98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74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65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829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6006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A child of </a:t>
            </a:r>
            <a:r>
              <a:rPr lang="en-US" dirty="0">
                <a:solidFill>
                  <a:srgbClr val="0000FF"/>
                </a:solidFill>
              </a:rPr>
              <a:t>node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by action </a:t>
            </a:r>
            <a:r>
              <a:rPr lang="en-US" i="1" dirty="0">
                <a:solidFill>
                  <a:srgbClr val="0000FF"/>
                </a:solidFill>
              </a:rPr>
              <a:t>a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has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</a:rPr>
              <a:t>state</a:t>
            </a:r>
            <a:r>
              <a:rPr lang="en-US" dirty="0"/>
              <a:t>         </a:t>
            </a:r>
            <a:r>
              <a:rPr lang="en-US" dirty="0">
                <a:solidFill>
                  <a:schemeClr val="tx1"/>
                </a:solidFill>
              </a:rPr>
              <a:t>=</a:t>
            </a:r>
            <a:r>
              <a:rPr lang="en-US" dirty="0"/>
              <a:t>   </a:t>
            </a:r>
            <a:r>
              <a:rPr lang="en-US" dirty="0">
                <a:solidFill>
                  <a:srgbClr val="FF0000"/>
                </a:solidFill>
              </a:rPr>
              <a:t>result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dirty="0" err="1">
                <a:solidFill>
                  <a:srgbClr val="0000FF"/>
                </a:solidFill>
              </a:rPr>
              <a:t>node</a:t>
            </a:r>
            <a:r>
              <a:rPr lang="en-US" dirty="0" err="1">
                <a:solidFill>
                  <a:schemeClr val="tx1"/>
                </a:solidFill>
              </a:rPr>
              <a:t>.</a:t>
            </a:r>
            <a:r>
              <a:rPr lang="en-US" dirty="0" err="1">
                <a:solidFill>
                  <a:srgbClr val="008000"/>
                </a:solidFill>
              </a:rPr>
              <a:t>state</a:t>
            </a:r>
            <a:r>
              <a:rPr lang="en-US" dirty="0" err="1">
                <a:solidFill>
                  <a:schemeClr val="tx1"/>
                </a:solidFill>
              </a:rPr>
              <a:t>,</a:t>
            </a:r>
            <a:r>
              <a:rPr lang="en-US" i="1" dirty="0" err="1">
                <a:solidFill>
                  <a:srgbClr val="0000FF"/>
                </a:solidFill>
              </a:rPr>
              <a:t>a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</a:rPr>
              <a:t>parent</a:t>
            </a:r>
            <a:r>
              <a:rPr lang="en-US" dirty="0"/>
              <a:t>      </a:t>
            </a:r>
            <a:r>
              <a:rPr lang="en-US" dirty="0">
                <a:solidFill>
                  <a:schemeClr val="tx1"/>
                </a:solidFill>
              </a:rPr>
              <a:t>=</a:t>
            </a:r>
            <a:r>
              <a:rPr lang="en-US" dirty="0"/>
              <a:t>   </a:t>
            </a:r>
            <a:r>
              <a:rPr lang="en-US" dirty="0">
                <a:solidFill>
                  <a:srgbClr val="0000FF"/>
                </a:solidFill>
              </a:rPr>
              <a:t>node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</a:rPr>
              <a:t>action</a:t>
            </a:r>
            <a:r>
              <a:rPr lang="en-US" dirty="0"/>
              <a:t>       </a:t>
            </a:r>
            <a:r>
              <a:rPr lang="en-US" dirty="0">
                <a:solidFill>
                  <a:schemeClr val="tx1"/>
                </a:solidFill>
              </a:rPr>
              <a:t>=</a:t>
            </a:r>
            <a:r>
              <a:rPr lang="en-US" dirty="0"/>
              <a:t>   </a:t>
            </a:r>
            <a:r>
              <a:rPr lang="en-US" i="1" dirty="0">
                <a:solidFill>
                  <a:srgbClr val="0000FF"/>
                </a:solidFill>
              </a:rPr>
              <a:t>a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</a:rPr>
              <a:t>path-cost </a:t>
            </a:r>
            <a:r>
              <a:rPr lang="en-US" dirty="0">
                <a:solidFill>
                  <a:schemeClr val="tx1"/>
                </a:solidFill>
              </a:rPr>
              <a:t>=</a:t>
            </a:r>
            <a:r>
              <a:rPr lang="en-US" dirty="0"/>
              <a:t>   </a:t>
            </a:r>
            <a:r>
              <a:rPr lang="en-US" dirty="0" err="1">
                <a:solidFill>
                  <a:srgbClr val="0000FF"/>
                </a:solidFill>
              </a:rPr>
              <a:t>node</a:t>
            </a:r>
            <a:r>
              <a:rPr lang="en-US" dirty="0" err="1">
                <a:solidFill>
                  <a:schemeClr val="tx1"/>
                </a:solidFill>
              </a:rPr>
              <a:t>.</a:t>
            </a:r>
            <a:r>
              <a:rPr lang="en-US" dirty="0" err="1">
                <a:solidFill>
                  <a:srgbClr val="008000"/>
                </a:solidFill>
              </a:rPr>
              <a:t>path_cost</a:t>
            </a:r>
            <a:r>
              <a:rPr lang="en-US" dirty="0">
                <a:solidFill>
                  <a:srgbClr val="008000"/>
                </a:solidFill>
              </a:rPr>
              <a:t> 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+</a:t>
            </a:r>
            <a:r>
              <a:rPr lang="en-US" dirty="0"/>
              <a:t>      	</a:t>
            </a:r>
            <a:r>
              <a:rPr lang="en-US" dirty="0" err="1">
                <a:solidFill>
                  <a:srgbClr val="FF0000"/>
                </a:solidFill>
              </a:rPr>
              <a:t>step_cost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dirty="0" err="1">
                <a:solidFill>
                  <a:srgbClr val="0000FF"/>
                </a:solidFill>
              </a:rPr>
              <a:t>node</a:t>
            </a:r>
            <a:r>
              <a:rPr lang="en-US" dirty="0" err="1">
                <a:solidFill>
                  <a:schemeClr val="tx1"/>
                </a:solidFill>
              </a:rPr>
              <a:t>.</a:t>
            </a:r>
            <a:r>
              <a:rPr lang="en-US" dirty="0" err="1">
                <a:solidFill>
                  <a:srgbClr val="008000"/>
                </a:solidFill>
              </a:rPr>
              <a:t>state</a:t>
            </a:r>
            <a:r>
              <a:rPr lang="en-US" dirty="0">
                <a:solidFill>
                  <a:schemeClr val="tx1"/>
                </a:solidFill>
              </a:rPr>
              <a:t>,</a:t>
            </a:r>
            <a:r>
              <a:rPr lang="en-US" dirty="0"/>
              <a:t> </a:t>
            </a:r>
            <a:r>
              <a:rPr lang="en-US" i="1" dirty="0">
                <a:solidFill>
                  <a:srgbClr val="0000FF"/>
                </a:solidFill>
              </a:rPr>
              <a:t>a</a:t>
            </a:r>
            <a:r>
              <a:rPr lang="en-US" dirty="0">
                <a:solidFill>
                  <a:schemeClr val="tx1"/>
                </a:solidFill>
              </a:rPr>
              <a:t>,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err="1">
                <a:solidFill>
                  <a:srgbClr val="0000FF"/>
                </a:solidFill>
              </a:rPr>
              <a:t>self.</a:t>
            </a:r>
            <a:r>
              <a:rPr lang="en-US" dirty="0" err="1">
                <a:solidFill>
                  <a:srgbClr val="008000"/>
                </a:solidFill>
              </a:rPr>
              <a:t>state</a:t>
            </a:r>
            <a:r>
              <a:rPr lang="en-US" dirty="0">
                <a:solidFill>
                  <a:schemeClr val="tx1"/>
                </a:solidFill>
              </a:rPr>
              <a:t>)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 bwMode="auto">
          <a:xfrm>
            <a:off x="533400" y="6263620"/>
            <a:ext cx="11154011" cy="5847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1436" tIns="45718" rIns="91436" bIns="45718" rtlCol="0">
            <a:spAutoFit/>
          </a:bodyPr>
          <a:lstStyle/>
          <a:p>
            <a:r>
              <a:rPr lang="en-US" sz="3200" dirty="0">
                <a:latin typeface="Calibri"/>
                <a:cs typeface="Calibri"/>
              </a:rPr>
              <a:t>Extract solution by tracing back parent pointers, collecting actions</a:t>
            </a:r>
          </a:p>
        </p:txBody>
      </p:sp>
    </p:spTree>
    <p:extLst>
      <p:ext uri="{BB962C8B-B14F-4D97-AF65-F5344CB8AC3E}">
        <p14:creationId xmlns:p14="http://schemas.microsoft.com/office/powerpoint/2010/main" val="396169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Walk-through DFS Graph Search</a:t>
            </a:r>
          </a:p>
        </p:txBody>
      </p:sp>
      <p:grpSp>
        <p:nvGrpSpPr>
          <p:cNvPr id="19469" name="Group 70"/>
          <p:cNvGrpSpPr>
            <a:grpSpLocks/>
          </p:cNvGrpSpPr>
          <p:nvPr/>
        </p:nvGrpSpPr>
        <p:grpSpPr bwMode="auto">
          <a:xfrm>
            <a:off x="7203989" y="367130"/>
            <a:ext cx="4435912" cy="2586105"/>
            <a:chOff x="816" y="1056"/>
            <a:chExt cx="4176" cy="2304"/>
          </a:xfrm>
        </p:grpSpPr>
        <p:grpSp>
          <p:nvGrpSpPr>
            <p:cNvPr id="19564" name="Group 71"/>
            <p:cNvGrpSpPr>
              <a:grpSpLocks/>
            </p:cNvGrpSpPr>
            <p:nvPr/>
          </p:nvGrpSpPr>
          <p:grpSpPr bwMode="auto">
            <a:xfrm>
              <a:off x="816" y="1056"/>
              <a:ext cx="4176" cy="2304"/>
              <a:chOff x="336" y="576"/>
              <a:chExt cx="4848" cy="2784"/>
            </a:xfrm>
          </p:grpSpPr>
          <p:sp>
            <p:nvSpPr>
              <p:cNvPr id="19566" name="AutoShape 72"/>
              <p:cNvSpPr>
                <a:spLocks noChangeArrowheads="1"/>
              </p:cNvSpPr>
              <p:nvPr/>
            </p:nvSpPr>
            <p:spPr bwMode="auto">
              <a:xfrm>
                <a:off x="336" y="22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800"/>
                  <a:t>S</a:t>
                </a:r>
              </a:p>
            </p:txBody>
          </p:sp>
          <p:sp>
            <p:nvSpPr>
              <p:cNvPr id="19567" name="AutoShape 73"/>
              <p:cNvSpPr>
                <a:spLocks noChangeArrowheads="1"/>
              </p:cNvSpPr>
              <p:nvPr/>
            </p:nvSpPr>
            <p:spPr bwMode="auto">
              <a:xfrm>
                <a:off x="4704" y="5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800"/>
                  <a:t>G</a:t>
                </a:r>
              </a:p>
            </p:txBody>
          </p:sp>
          <p:sp>
            <p:nvSpPr>
              <p:cNvPr id="19568" name="AutoShape 74"/>
              <p:cNvSpPr>
                <a:spLocks noChangeArrowheads="1"/>
              </p:cNvSpPr>
              <p:nvPr/>
            </p:nvSpPr>
            <p:spPr bwMode="auto">
              <a:xfrm>
                <a:off x="1728" y="17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000" i="1" dirty="0"/>
                  <a:t>d</a:t>
                </a:r>
              </a:p>
            </p:txBody>
          </p:sp>
          <p:sp>
            <p:nvSpPr>
              <p:cNvPr id="19569" name="AutoShape 75"/>
              <p:cNvSpPr>
                <a:spLocks noChangeArrowheads="1"/>
              </p:cNvSpPr>
              <p:nvPr/>
            </p:nvSpPr>
            <p:spPr bwMode="auto">
              <a:xfrm>
                <a:off x="720" y="10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000" i="1" dirty="0"/>
                  <a:t>b</a:t>
                </a:r>
              </a:p>
            </p:txBody>
          </p:sp>
          <p:sp>
            <p:nvSpPr>
              <p:cNvPr id="19570" name="AutoShape 76"/>
              <p:cNvSpPr>
                <a:spLocks noChangeArrowheads="1"/>
              </p:cNvSpPr>
              <p:nvPr/>
            </p:nvSpPr>
            <p:spPr bwMode="auto">
              <a:xfrm>
                <a:off x="1200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000" i="1" dirty="0"/>
                  <a:t>p</a:t>
                </a:r>
              </a:p>
            </p:txBody>
          </p:sp>
          <p:sp>
            <p:nvSpPr>
              <p:cNvPr id="19571" name="AutoShape 77"/>
              <p:cNvSpPr>
                <a:spLocks noChangeArrowheads="1"/>
              </p:cNvSpPr>
              <p:nvPr/>
            </p:nvSpPr>
            <p:spPr bwMode="auto">
              <a:xfrm>
                <a:off x="2352" y="2880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000" i="1" dirty="0"/>
                  <a:t>q</a:t>
                </a:r>
              </a:p>
            </p:txBody>
          </p:sp>
          <p:sp>
            <p:nvSpPr>
              <p:cNvPr id="19572" name="AutoShape 78"/>
              <p:cNvSpPr>
                <a:spLocks noChangeArrowheads="1"/>
              </p:cNvSpPr>
              <p:nvPr/>
            </p:nvSpPr>
            <p:spPr bwMode="auto">
              <a:xfrm>
                <a:off x="2880" y="10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000" i="1" dirty="0"/>
                  <a:t>c</a:t>
                </a:r>
              </a:p>
            </p:txBody>
          </p:sp>
          <p:sp>
            <p:nvSpPr>
              <p:cNvPr id="19573" name="AutoShape 79"/>
              <p:cNvSpPr>
                <a:spLocks noChangeArrowheads="1"/>
              </p:cNvSpPr>
              <p:nvPr/>
            </p:nvSpPr>
            <p:spPr bwMode="auto">
              <a:xfrm>
                <a:off x="3552" y="158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000" i="1" dirty="0"/>
                  <a:t>e</a:t>
                </a:r>
              </a:p>
            </p:txBody>
          </p:sp>
          <p:sp>
            <p:nvSpPr>
              <p:cNvPr id="19574" name="AutoShape 80"/>
              <p:cNvSpPr>
                <a:spLocks noChangeArrowheads="1"/>
              </p:cNvSpPr>
              <p:nvPr/>
            </p:nvSpPr>
            <p:spPr bwMode="auto">
              <a:xfrm>
                <a:off x="3168" y="22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000" i="1" dirty="0"/>
                  <a:t>h</a:t>
                </a:r>
              </a:p>
            </p:txBody>
          </p:sp>
          <p:sp>
            <p:nvSpPr>
              <p:cNvPr id="19575" name="AutoShape 81"/>
              <p:cNvSpPr>
                <a:spLocks noChangeArrowheads="1"/>
              </p:cNvSpPr>
              <p:nvPr/>
            </p:nvSpPr>
            <p:spPr bwMode="auto">
              <a:xfrm>
                <a:off x="1584" y="62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000" i="1" dirty="0"/>
                  <a:t>a</a:t>
                </a:r>
              </a:p>
            </p:txBody>
          </p:sp>
          <p:sp>
            <p:nvSpPr>
              <p:cNvPr id="19576" name="AutoShape 82"/>
              <p:cNvSpPr>
                <a:spLocks noChangeArrowheads="1"/>
              </p:cNvSpPr>
              <p:nvPr/>
            </p:nvSpPr>
            <p:spPr bwMode="auto">
              <a:xfrm>
                <a:off x="4560" y="1872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000" i="1" dirty="0"/>
                  <a:t>f</a:t>
                </a:r>
              </a:p>
            </p:txBody>
          </p:sp>
          <p:sp>
            <p:nvSpPr>
              <p:cNvPr id="19577" name="AutoShape 83"/>
              <p:cNvSpPr>
                <a:spLocks noChangeArrowheads="1"/>
              </p:cNvSpPr>
              <p:nvPr/>
            </p:nvSpPr>
            <p:spPr bwMode="auto">
              <a:xfrm>
                <a:off x="4368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2000" i="1" dirty="0"/>
                  <a:t>r</a:t>
                </a:r>
              </a:p>
            </p:txBody>
          </p:sp>
          <p:cxnSp>
            <p:nvCxnSpPr>
              <p:cNvPr id="19578" name="AutoShape 84"/>
              <p:cNvCxnSpPr>
                <a:cxnSpLocks noChangeShapeType="1"/>
                <a:stCxn id="19566" idx="5"/>
                <a:endCxn id="19570" idx="2"/>
              </p:cNvCxnSpPr>
              <p:nvPr/>
            </p:nvCxnSpPr>
            <p:spPr bwMode="auto">
              <a:xfrm>
                <a:off x="746" y="2618"/>
                <a:ext cx="454" cy="35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79" name="AutoShape 85"/>
              <p:cNvCxnSpPr>
                <a:cxnSpLocks noChangeShapeType="1"/>
                <a:stCxn id="19570" idx="5"/>
                <a:endCxn id="19571" idx="2"/>
              </p:cNvCxnSpPr>
              <p:nvPr/>
            </p:nvCxnSpPr>
            <p:spPr bwMode="auto">
              <a:xfrm flipV="1">
                <a:off x="1610" y="3120"/>
                <a:ext cx="742" cy="2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0" name="AutoShape 86"/>
              <p:cNvCxnSpPr>
                <a:cxnSpLocks noChangeShapeType="1"/>
                <a:stCxn id="19574" idx="3"/>
                <a:endCxn id="19571" idx="7"/>
              </p:cNvCxnSpPr>
              <p:nvPr/>
            </p:nvCxnSpPr>
            <p:spPr bwMode="auto">
              <a:xfrm flipH="1">
                <a:off x="2762" y="2666"/>
                <a:ext cx="476" cy="2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1" name="AutoShape 87"/>
              <p:cNvCxnSpPr>
                <a:cxnSpLocks noChangeShapeType="1"/>
                <a:stCxn id="19574" idx="2"/>
                <a:endCxn id="19570" idx="6"/>
              </p:cNvCxnSpPr>
              <p:nvPr/>
            </p:nvCxnSpPr>
            <p:spPr bwMode="auto">
              <a:xfrm flipH="1">
                <a:off x="1680" y="2496"/>
                <a:ext cx="1488" cy="4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2" name="AutoShape 88"/>
              <p:cNvCxnSpPr>
                <a:cxnSpLocks noChangeShapeType="1"/>
                <a:stCxn id="19573" idx="4"/>
                <a:endCxn id="19574" idx="7"/>
              </p:cNvCxnSpPr>
              <p:nvPr/>
            </p:nvCxnSpPr>
            <p:spPr bwMode="auto">
              <a:xfrm flipH="1">
                <a:off x="3578" y="2064"/>
                <a:ext cx="214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3" name="AutoShape 89"/>
              <p:cNvCxnSpPr>
                <a:cxnSpLocks noChangeShapeType="1"/>
                <a:stCxn id="19573" idx="5"/>
                <a:endCxn id="19577" idx="1"/>
              </p:cNvCxnSpPr>
              <p:nvPr/>
            </p:nvCxnSpPr>
            <p:spPr bwMode="auto">
              <a:xfrm>
                <a:off x="3962" y="1994"/>
                <a:ext cx="476" cy="81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4" name="AutoShape 90"/>
              <p:cNvCxnSpPr>
                <a:cxnSpLocks noChangeShapeType="1"/>
                <a:stCxn id="19577" idx="0"/>
                <a:endCxn id="19576" idx="4"/>
              </p:cNvCxnSpPr>
              <p:nvPr/>
            </p:nvCxnSpPr>
            <p:spPr bwMode="auto">
              <a:xfrm flipV="1">
                <a:off x="4608" y="2352"/>
                <a:ext cx="192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5" name="AutoShape 91"/>
              <p:cNvCxnSpPr>
                <a:cxnSpLocks noChangeShapeType="1"/>
                <a:stCxn id="19576" idx="0"/>
                <a:endCxn id="19567" idx="4"/>
              </p:cNvCxnSpPr>
              <p:nvPr/>
            </p:nvCxnSpPr>
            <p:spPr bwMode="auto">
              <a:xfrm flipV="1">
                <a:off x="4800" y="1056"/>
                <a:ext cx="144" cy="81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6" name="AutoShape 92"/>
              <p:cNvCxnSpPr>
                <a:cxnSpLocks noChangeShapeType="1"/>
                <a:stCxn id="19566" idx="7"/>
              </p:cNvCxnSpPr>
              <p:nvPr/>
            </p:nvCxnSpPr>
            <p:spPr bwMode="auto">
              <a:xfrm flipV="1">
                <a:off x="746" y="2016"/>
                <a:ext cx="98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7" name="AutoShape 93"/>
              <p:cNvCxnSpPr>
                <a:cxnSpLocks noChangeShapeType="1"/>
                <a:stCxn id="19568" idx="1"/>
                <a:endCxn id="19569" idx="5"/>
              </p:cNvCxnSpPr>
              <p:nvPr/>
            </p:nvCxnSpPr>
            <p:spPr bwMode="auto">
              <a:xfrm flipH="1" flipV="1">
                <a:off x="1130" y="1466"/>
                <a:ext cx="668" cy="3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8" name="AutoShape 94"/>
              <p:cNvCxnSpPr>
                <a:cxnSpLocks noChangeShapeType="1"/>
                <a:endCxn id="19575" idx="2"/>
              </p:cNvCxnSpPr>
              <p:nvPr/>
            </p:nvCxnSpPr>
            <p:spPr bwMode="auto">
              <a:xfrm flipV="1">
                <a:off x="1152" y="864"/>
                <a:ext cx="43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9" name="AutoShape 95"/>
              <p:cNvCxnSpPr>
                <a:cxnSpLocks noChangeShapeType="1"/>
                <a:stCxn id="19572" idx="2"/>
                <a:endCxn id="19575" idx="6"/>
              </p:cNvCxnSpPr>
              <p:nvPr/>
            </p:nvCxnSpPr>
            <p:spPr bwMode="auto">
              <a:xfrm flipH="1" flipV="1">
                <a:off x="2064" y="864"/>
                <a:ext cx="816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0" name="AutoShape 96"/>
              <p:cNvCxnSpPr>
                <a:cxnSpLocks noChangeShapeType="1"/>
                <a:stCxn id="19568" idx="7"/>
                <a:endCxn id="19572" idx="3"/>
              </p:cNvCxnSpPr>
              <p:nvPr/>
            </p:nvCxnSpPr>
            <p:spPr bwMode="auto">
              <a:xfrm flipV="1">
                <a:off x="2138" y="1418"/>
                <a:ext cx="812" cy="42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1" name="AutoShape 97"/>
              <p:cNvCxnSpPr>
                <a:cxnSpLocks noChangeShapeType="1"/>
                <a:stCxn id="19568" idx="6"/>
                <a:endCxn id="19573" idx="2"/>
              </p:cNvCxnSpPr>
              <p:nvPr/>
            </p:nvCxnSpPr>
            <p:spPr bwMode="auto">
              <a:xfrm flipV="1">
                <a:off x="2208" y="1824"/>
                <a:ext cx="1344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2" name="AutoShape 98"/>
              <p:cNvCxnSpPr>
                <a:cxnSpLocks noChangeShapeType="1"/>
                <a:stCxn id="19576" idx="1"/>
                <a:endCxn id="19572" idx="6"/>
              </p:cNvCxnSpPr>
              <p:nvPr/>
            </p:nvCxnSpPr>
            <p:spPr bwMode="auto">
              <a:xfrm rot="5400000" flipH="1">
                <a:off x="3648" y="960"/>
                <a:ext cx="694" cy="1270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3" name="AutoShape 99"/>
              <p:cNvCxnSpPr>
                <a:cxnSpLocks noChangeShapeType="1"/>
                <a:stCxn id="19566" idx="6"/>
                <a:endCxn id="19573" idx="3"/>
              </p:cNvCxnSpPr>
              <p:nvPr/>
            </p:nvCxnSpPr>
            <p:spPr bwMode="auto">
              <a:xfrm flipV="1">
                <a:off x="816" y="1994"/>
                <a:ext cx="2806" cy="454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</p:grpSp>
        <p:cxnSp>
          <p:nvCxnSpPr>
            <p:cNvPr id="19565" name="AutoShape 100"/>
            <p:cNvCxnSpPr>
              <a:cxnSpLocks noChangeShapeType="1"/>
              <a:stCxn id="19571" idx="6"/>
              <a:endCxn id="19577" idx="2"/>
            </p:cNvCxnSpPr>
            <p:nvPr/>
          </p:nvCxnSpPr>
          <p:spPr bwMode="auto">
            <a:xfrm flipV="1">
              <a:off x="2966" y="3043"/>
              <a:ext cx="1323" cy="11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5885646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BFS vs DFS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710513" y="1377225"/>
            <a:ext cx="8813800" cy="4729164"/>
          </a:xfrm>
        </p:spPr>
        <p:txBody>
          <a:bodyPr/>
          <a:lstStyle/>
          <a:p>
            <a:pPr eaLnBrk="1" hangingPunct="1"/>
            <a:endParaRPr lang="en-US" sz="3600" dirty="0"/>
          </a:p>
          <a:p>
            <a:pPr eaLnBrk="1" hangingPunct="1"/>
            <a:r>
              <a:rPr lang="en-US" sz="3600" dirty="0"/>
              <a:t>When will BFS outperform DFS?</a:t>
            </a:r>
          </a:p>
          <a:p>
            <a:pPr eaLnBrk="1" hangingPunct="1"/>
            <a:endParaRPr lang="en-US" sz="3600" dirty="0"/>
          </a:p>
          <a:p>
            <a:pPr eaLnBrk="1" hangingPunct="1"/>
            <a:endParaRPr lang="en-US" sz="3600" dirty="0"/>
          </a:p>
          <a:p>
            <a:pPr eaLnBrk="1" hangingPunct="1"/>
            <a:r>
              <a:rPr lang="en-US" sz="3600" dirty="0"/>
              <a:t>When will DFS outperform BFS?</a:t>
            </a:r>
          </a:p>
        </p:txBody>
      </p:sp>
    </p:spTree>
    <p:extLst>
      <p:ext uri="{BB962C8B-B14F-4D97-AF65-F5344CB8AC3E}">
        <p14:creationId xmlns:p14="http://schemas.microsoft.com/office/powerpoint/2010/main" val="3703320194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/>
              <a:t>Search Algorithm Properties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28975" y="1443037"/>
            <a:ext cx="5838824" cy="4410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6773281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E4270C47-9196-4F74-A1F1-344816DED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66610" y="533406"/>
            <a:ext cx="7001591" cy="5257799"/>
          </a:xfrm>
          <a:prstGeom prst="rect">
            <a:avLst/>
          </a:prstGeom>
          <a:noFill/>
        </p:spPr>
      </p:pic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279401"/>
            <a:ext cx="12192000" cy="1470025"/>
          </a:xfrm>
        </p:spPr>
        <p:txBody>
          <a:bodyPr>
            <a:normAutofit/>
          </a:bodyPr>
          <a:lstStyle/>
          <a:p>
            <a:r>
              <a:rPr lang="en-US" sz="4400" dirty="0"/>
              <a:t>AI: Representation and Problem Solving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1295400"/>
            <a:ext cx="12192000" cy="1524000"/>
          </a:xfrm>
        </p:spPr>
        <p:txBody>
          <a:bodyPr/>
          <a:lstStyle/>
          <a:p>
            <a:pPr eaLnBrk="1" hangingPunct="1"/>
            <a:r>
              <a:rPr lang="en-US" sz="4267" dirty="0"/>
              <a:t>Agents and Search</a:t>
            </a:r>
          </a:p>
        </p:txBody>
      </p:sp>
      <p:sp>
        <p:nvSpPr>
          <p:cNvPr id="5125" name="Text Box 8"/>
          <p:cNvSpPr txBox="1">
            <a:spLocks noChangeArrowheads="1"/>
          </p:cNvSpPr>
          <p:nvPr/>
        </p:nvSpPr>
        <p:spPr bwMode="auto">
          <a:xfrm>
            <a:off x="0" y="5562600"/>
            <a:ext cx="12192000" cy="892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9" tIns="45719" rIns="91439" bIns="45719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/>
              <a:t>Instructors: Pat Virtue &amp; Stephanie Rosenthal</a:t>
            </a:r>
          </a:p>
          <a:p>
            <a:pPr algn="ctr">
              <a:spcBef>
                <a:spcPct val="50000"/>
              </a:spcBef>
            </a:pPr>
            <a:r>
              <a:rPr lang="en-US" sz="1867" dirty="0"/>
              <a:t>Slide credits: CMU AI, http://ai.berkeley.edu</a:t>
            </a:r>
          </a:p>
        </p:txBody>
      </p:sp>
    </p:spTree>
    <p:extLst>
      <p:ext uri="{BB962C8B-B14F-4D97-AF65-F5344CB8AC3E}">
        <p14:creationId xmlns:p14="http://schemas.microsoft.com/office/powerpoint/2010/main" val="22854337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/>
              <a:t>Search Algorithm Properties</a:t>
            </a:r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>
          <a:xfrm>
            <a:off x="406400" y="1295403"/>
            <a:ext cx="11379200" cy="4729164"/>
          </a:xfrm>
        </p:spPr>
        <p:txBody>
          <a:bodyPr/>
          <a:lstStyle/>
          <a:p>
            <a:r>
              <a:rPr lang="en-US" sz="2400" dirty="0"/>
              <a:t>Complete: Guaranteed to find a solution if one exists?</a:t>
            </a:r>
          </a:p>
          <a:p>
            <a:r>
              <a:rPr lang="en-US" sz="2400" dirty="0"/>
              <a:t>Optimal: Guaranteed to find the least cost path?</a:t>
            </a:r>
          </a:p>
          <a:p>
            <a:r>
              <a:rPr lang="en-US" sz="2400" dirty="0"/>
              <a:t>Time complexity?</a:t>
            </a:r>
          </a:p>
          <a:p>
            <a:r>
              <a:rPr lang="en-US" sz="2400" dirty="0"/>
              <a:t>Space complexity?</a:t>
            </a:r>
          </a:p>
          <a:p>
            <a:pPr lvl="1"/>
            <a:endParaRPr lang="en-US" sz="2000" dirty="0"/>
          </a:p>
          <a:p>
            <a:r>
              <a:rPr lang="en-US" sz="2400" dirty="0"/>
              <a:t>Cartoon of search tree:</a:t>
            </a:r>
          </a:p>
          <a:p>
            <a:pPr lvl="1"/>
            <a:r>
              <a:rPr lang="en-US" sz="2000" dirty="0"/>
              <a:t>b is the branching factor</a:t>
            </a:r>
          </a:p>
          <a:p>
            <a:pPr lvl="1"/>
            <a:r>
              <a:rPr lang="en-US" sz="2000" dirty="0"/>
              <a:t>m is the maximum depth</a:t>
            </a:r>
          </a:p>
          <a:p>
            <a:pPr lvl="1"/>
            <a:r>
              <a:rPr lang="en-US" sz="2000" dirty="0"/>
              <a:t>solutions at various depths</a:t>
            </a:r>
          </a:p>
          <a:p>
            <a:pPr lvl="1"/>
            <a:endParaRPr lang="en-US" sz="2000" dirty="0"/>
          </a:p>
          <a:p>
            <a:r>
              <a:rPr lang="en-US" sz="2400" dirty="0"/>
              <a:t>Number of nodes in entire tree?</a:t>
            </a:r>
          </a:p>
          <a:p>
            <a:pPr lvl="1"/>
            <a:r>
              <a:rPr lang="en-US" sz="2000" dirty="0"/>
              <a:t>1 + b + b</a:t>
            </a:r>
            <a:r>
              <a:rPr lang="en-US" sz="2000" baseline="30000" dirty="0"/>
              <a:t>2</a:t>
            </a:r>
            <a:r>
              <a:rPr lang="en-US" sz="2000" dirty="0"/>
              <a:t> + …. </a:t>
            </a:r>
            <a:r>
              <a:rPr lang="en-US" sz="2000" dirty="0" err="1"/>
              <a:t>b</a:t>
            </a:r>
            <a:r>
              <a:rPr lang="en-US" sz="2000" baseline="30000" dirty="0" err="1"/>
              <a:t>m</a:t>
            </a:r>
            <a:r>
              <a:rPr lang="en-US" sz="2000" dirty="0"/>
              <a:t> = O(</a:t>
            </a:r>
            <a:r>
              <a:rPr lang="en-US" sz="2000" dirty="0" err="1"/>
              <a:t>b</a:t>
            </a:r>
            <a:r>
              <a:rPr lang="en-US" sz="2000" baseline="30000" dirty="0" err="1"/>
              <a:t>m</a:t>
            </a:r>
            <a:r>
              <a:rPr lang="en-US" sz="2000" dirty="0"/>
              <a:t>)</a:t>
            </a:r>
          </a:p>
          <a:p>
            <a:endParaRPr lang="en-US" sz="2400" dirty="0"/>
          </a:p>
        </p:txBody>
      </p:sp>
      <p:sp>
        <p:nvSpPr>
          <p:cNvPr id="6" name="Freeform 30"/>
          <p:cNvSpPr>
            <a:spLocks/>
          </p:cNvSpPr>
          <p:nvPr/>
        </p:nvSpPr>
        <p:spPr bwMode="auto">
          <a:xfrm>
            <a:off x="6737356" y="2763846"/>
            <a:ext cx="2927351" cy="2554287"/>
          </a:xfrm>
          <a:custGeom>
            <a:avLst/>
            <a:gdLst>
              <a:gd name="T0" fmla="*/ 0 w 1844"/>
              <a:gd name="T1" fmla="*/ 2147483647 h 1609"/>
              <a:gd name="T2" fmla="*/ 2147483647 w 1844"/>
              <a:gd name="T3" fmla="*/ 2147483647 h 1609"/>
              <a:gd name="T4" fmla="*/ 2147483647 w 1844"/>
              <a:gd name="T5" fmla="*/ 0 h 1609"/>
              <a:gd name="T6" fmla="*/ 0 w 1844"/>
              <a:gd name="T7" fmla="*/ 2147483647 h 1609"/>
              <a:gd name="T8" fmla="*/ 0 60000 65536"/>
              <a:gd name="T9" fmla="*/ 0 60000 65536"/>
              <a:gd name="T10" fmla="*/ 0 60000 65536"/>
              <a:gd name="T11" fmla="*/ 0 60000 65536"/>
              <a:gd name="T12" fmla="*/ 0 w 1844"/>
              <a:gd name="T13" fmla="*/ 0 h 1609"/>
              <a:gd name="T14" fmla="*/ 1844 w 1844"/>
              <a:gd name="T15" fmla="*/ 1609 h 16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44" h="1609">
                <a:moveTo>
                  <a:pt x="0" y="1609"/>
                </a:moveTo>
                <a:lnTo>
                  <a:pt x="1844" y="1609"/>
                </a:lnTo>
                <a:lnTo>
                  <a:pt x="915" y="0"/>
                </a:lnTo>
                <a:lnTo>
                  <a:pt x="0" y="1609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28" tIns="45718" rIns="91428" bIns="45718"/>
          <a:lstStyle/>
          <a:p>
            <a:endParaRPr lang="en-US" sz="2400"/>
          </a:p>
        </p:txBody>
      </p:sp>
      <p:sp>
        <p:nvSpPr>
          <p:cNvPr id="7" name="Oval 31"/>
          <p:cNvSpPr>
            <a:spLocks noChangeArrowheads="1"/>
          </p:cNvSpPr>
          <p:nvPr/>
        </p:nvSpPr>
        <p:spPr bwMode="auto">
          <a:xfrm>
            <a:off x="8091487" y="2693989"/>
            <a:ext cx="179388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8" name="Oval 32"/>
          <p:cNvSpPr>
            <a:spLocks noChangeArrowheads="1"/>
          </p:cNvSpPr>
          <p:nvPr/>
        </p:nvSpPr>
        <p:spPr bwMode="auto">
          <a:xfrm>
            <a:off x="7859715" y="3119441"/>
            <a:ext cx="179388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9" name="Oval 33"/>
          <p:cNvSpPr>
            <a:spLocks noChangeArrowheads="1"/>
          </p:cNvSpPr>
          <p:nvPr/>
        </p:nvSpPr>
        <p:spPr bwMode="auto">
          <a:xfrm>
            <a:off x="8335963" y="3109913"/>
            <a:ext cx="179388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10" name="Text Box 34"/>
          <p:cNvSpPr txBox="1">
            <a:spLocks noChangeArrowheads="1"/>
          </p:cNvSpPr>
          <p:nvPr/>
        </p:nvSpPr>
        <p:spPr bwMode="auto">
          <a:xfrm>
            <a:off x="7989895" y="2970215"/>
            <a:ext cx="274639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…</a:t>
            </a:r>
          </a:p>
        </p:txBody>
      </p:sp>
      <p:sp>
        <p:nvSpPr>
          <p:cNvPr id="11" name="Freeform 35"/>
          <p:cNvSpPr>
            <a:spLocks/>
          </p:cNvSpPr>
          <p:nvPr/>
        </p:nvSpPr>
        <p:spPr bwMode="auto">
          <a:xfrm>
            <a:off x="7972427" y="2924175"/>
            <a:ext cx="444500" cy="88900"/>
          </a:xfrm>
          <a:custGeom>
            <a:avLst/>
            <a:gdLst>
              <a:gd name="T0" fmla="*/ 0 w 280"/>
              <a:gd name="T1" fmla="*/ 2147483647 h 56"/>
              <a:gd name="T2" fmla="*/ 2147483647 w 280"/>
              <a:gd name="T3" fmla="*/ 2147483647 h 56"/>
              <a:gd name="T4" fmla="*/ 2147483647 w 280"/>
              <a:gd name="T5" fmla="*/ 0 h 56"/>
              <a:gd name="T6" fmla="*/ 0 60000 65536"/>
              <a:gd name="T7" fmla="*/ 0 60000 65536"/>
              <a:gd name="T8" fmla="*/ 0 60000 65536"/>
              <a:gd name="T9" fmla="*/ 0 w 280"/>
              <a:gd name="T10" fmla="*/ 0 h 56"/>
              <a:gd name="T11" fmla="*/ 280 w 280"/>
              <a:gd name="T12" fmla="*/ 56 h 5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0" h="56">
                <a:moveTo>
                  <a:pt x="0" y="11"/>
                </a:moveTo>
                <a:cubicBezTo>
                  <a:pt x="52" y="33"/>
                  <a:pt x="104" y="56"/>
                  <a:pt x="151" y="54"/>
                </a:cubicBezTo>
                <a:cubicBezTo>
                  <a:pt x="198" y="52"/>
                  <a:pt x="239" y="26"/>
                  <a:pt x="28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sm" len="sm"/>
          </a:ln>
        </p:spPr>
        <p:txBody>
          <a:bodyPr lIns="91428" tIns="45718" rIns="91428" bIns="45718"/>
          <a:lstStyle/>
          <a:p>
            <a:endParaRPr lang="en-US" sz="2400"/>
          </a:p>
        </p:txBody>
      </p:sp>
      <p:sp>
        <p:nvSpPr>
          <p:cNvPr id="12" name="Text Box 36"/>
          <p:cNvSpPr txBox="1">
            <a:spLocks noChangeArrowheads="1"/>
          </p:cNvSpPr>
          <p:nvPr/>
        </p:nvSpPr>
        <p:spPr bwMode="auto">
          <a:xfrm>
            <a:off x="8374061" y="2722567"/>
            <a:ext cx="298451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/>
              <a:t>b</a:t>
            </a:r>
          </a:p>
        </p:txBody>
      </p:sp>
      <p:sp>
        <p:nvSpPr>
          <p:cNvPr id="13" name="Text Box 37"/>
          <p:cNvSpPr txBox="1">
            <a:spLocks noChangeArrowheads="1"/>
          </p:cNvSpPr>
          <p:nvPr/>
        </p:nvSpPr>
        <p:spPr bwMode="auto">
          <a:xfrm>
            <a:off x="9801225" y="2574927"/>
            <a:ext cx="111918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1 node</a:t>
            </a:r>
          </a:p>
        </p:txBody>
      </p:sp>
      <p:sp>
        <p:nvSpPr>
          <p:cNvPr id="14" name="Text Box 38"/>
          <p:cNvSpPr txBox="1">
            <a:spLocks noChangeArrowheads="1"/>
          </p:cNvSpPr>
          <p:nvPr/>
        </p:nvSpPr>
        <p:spPr bwMode="auto">
          <a:xfrm>
            <a:off x="9802815" y="2928937"/>
            <a:ext cx="1943098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b nodes</a:t>
            </a:r>
          </a:p>
        </p:txBody>
      </p:sp>
      <p:sp>
        <p:nvSpPr>
          <p:cNvPr id="15" name="Text Box 39"/>
          <p:cNvSpPr txBox="1">
            <a:spLocks noChangeArrowheads="1"/>
          </p:cNvSpPr>
          <p:nvPr/>
        </p:nvSpPr>
        <p:spPr bwMode="auto">
          <a:xfrm>
            <a:off x="9802814" y="3340100"/>
            <a:ext cx="1982785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b</a:t>
            </a:r>
            <a:r>
              <a:rPr lang="en-US" sz="2400" baseline="30000" dirty="0"/>
              <a:t>2</a:t>
            </a:r>
            <a:r>
              <a:rPr lang="en-US" sz="2400" dirty="0"/>
              <a:t> nodes</a:t>
            </a:r>
          </a:p>
        </p:txBody>
      </p:sp>
      <p:sp>
        <p:nvSpPr>
          <p:cNvPr id="16" name="Text Box 40"/>
          <p:cNvSpPr txBox="1">
            <a:spLocks noChangeArrowheads="1"/>
          </p:cNvSpPr>
          <p:nvPr/>
        </p:nvSpPr>
        <p:spPr bwMode="auto">
          <a:xfrm>
            <a:off x="9817103" y="4965703"/>
            <a:ext cx="1460500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 err="1"/>
              <a:t>b</a:t>
            </a:r>
            <a:r>
              <a:rPr lang="en-US" sz="2400" baseline="30000" dirty="0" err="1"/>
              <a:t>m</a:t>
            </a:r>
            <a:r>
              <a:rPr lang="en-US" sz="2400" dirty="0"/>
              <a:t> nodes</a:t>
            </a:r>
          </a:p>
        </p:txBody>
      </p:sp>
      <p:sp>
        <p:nvSpPr>
          <p:cNvPr id="17" name="Oval 41"/>
          <p:cNvSpPr>
            <a:spLocks noChangeArrowheads="1"/>
          </p:cNvSpPr>
          <p:nvPr/>
        </p:nvSpPr>
        <p:spPr bwMode="auto">
          <a:xfrm>
            <a:off x="8050213" y="5235575"/>
            <a:ext cx="179387" cy="179388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18" name="Oval 42"/>
          <p:cNvSpPr>
            <a:spLocks noChangeArrowheads="1"/>
          </p:cNvSpPr>
          <p:nvPr/>
        </p:nvSpPr>
        <p:spPr bwMode="auto">
          <a:xfrm>
            <a:off x="8583615" y="4159251"/>
            <a:ext cx="179388" cy="179388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21" name="AutoShape 45"/>
          <p:cNvSpPr>
            <a:spLocks/>
          </p:cNvSpPr>
          <p:nvPr/>
        </p:nvSpPr>
        <p:spPr bwMode="auto">
          <a:xfrm>
            <a:off x="6305551" y="2514604"/>
            <a:ext cx="265112" cy="2811463"/>
          </a:xfrm>
          <a:prstGeom prst="leftBrace">
            <a:avLst>
              <a:gd name="adj1" fmla="val 8837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22" name="Text Box 46"/>
          <p:cNvSpPr txBox="1">
            <a:spLocks noChangeArrowheads="1"/>
          </p:cNvSpPr>
          <p:nvPr/>
        </p:nvSpPr>
        <p:spPr bwMode="auto">
          <a:xfrm>
            <a:off x="5235576" y="3725867"/>
            <a:ext cx="126523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m tiers</a:t>
            </a:r>
          </a:p>
        </p:txBody>
      </p:sp>
    </p:spTree>
    <p:extLst>
      <p:ext uri="{BB962C8B-B14F-4D97-AF65-F5344CB8AC3E}">
        <p14:creationId xmlns:p14="http://schemas.microsoft.com/office/powerpoint/2010/main" val="32961289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 animBg="1"/>
      <p:bldP spid="12" grpId="0"/>
      <p:bldP spid="13" grpId="0"/>
      <p:bldP spid="14" grpId="0"/>
      <p:bldP spid="15" grpId="0"/>
      <p:bldP spid="16" grpId="0"/>
      <p:bldP spid="17" grpId="0" animBg="1"/>
      <p:bldP spid="18" grpId="0" animBg="1"/>
      <p:bldP spid="21" grpId="0" animBg="1"/>
      <p:bldP spid="2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/>
              <a:t>Search Algorithm Properties</a:t>
            </a:r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>
          <a:xfrm>
            <a:off x="406400" y="1295403"/>
            <a:ext cx="11379200" cy="4729164"/>
          </a:xfrm>
        </p:spPr>
        <p:txBody>
          <a:bodyPr/>
          <a:lstStyle/>
          <a:p>
            <a:r>
              <a:rPr lang="en-US" sz="2400" dirty="0"/>
              <a:t>Complete: Guaranteed to find a solution if one exists?</a:t>
            </a:r>
          </a:p>
          <a:p>
            <a:r>
              <a:rPr lang="en-US" sz="2400" dirty="0"/>
              <a:t>Optimal: Guaranteed to find the least cost path?</a:t>
            </a:r>
          </a:p>
          <a:p>
            <a:r>
              <a:rPr lang="en-US" sz="2400" dirty="0"/>
              <a:t>Time complexity?</a:t>
            </a:r>
          </a:p>
          <a:p>
            <a:r>
              <a:rPr lang="en-US" sz="2400" dirty="0"/>
              <a:t>Space complexity?</a:t>
            </a:r>
          </a:p>
          <a:p>
            <a:pPr lvl="1"/>
            <a:endParaRPr lang="en-US" sz="2000" dirty="0"/>
          </a:p>
          <a:p>
            <a:r>
              <a:rPr lang="en-US" sz="2400" dirty="0"/>
              <a:t>Cartoon of search tree:</a:t>
            </a:r>
          </a:p>
          <a:p>
            <a:pPr lvl="1"/>
            <a:r>
              <a:rPr lang="en-US" sz="2000" dirty="0"/>
              <a:t>b is the branching factor</a:t>
            </a:r>
          </a:p>
          <a:p>
            <a:pPr lvl="1"/>
            <a:r>
              <a:rPr lang="en-US" sz="2000" dirty="0"/>
              <a:t>m is the maximum depth</a:t>
            </a:r>
          </a:p>
          <a:p>
            <a:pPr lvl="1"/>
            <a:r>
              <a:rPr lang="en-US" sz="2000" dirty="0"/>
              <a:t>solutions at various depths</a:t>
            </a:r>
          </a:p>
          <a:p>
            <a:pPr lvl="1"/>
            <a:endParaRPr lang="en-US" sz="2000" dirty="0"/>
          </a:p>
          <a:p>
            <a:r>
              <a:rPr lang="en-US" sz="2400" dirty="0"/>
              <a:t>Number of nodes in entire tree?</a:t>
            </a:r>
          </a:p>
          <a:p>
            <a:pPr lvl="1"/>
            <a:r>
              <a:rPr lang="en-US" sz="2000" dirty="0"/>
              <a:t>1 + b + b</a:t>
            </a:r>
            <a:r>
              <a:rPr lang="en-US" sz="2000" baseline="30000" dirty="0"/>
              <a:t>2</a:t>
            </a:r>
            <a:r>
              <a:rPr lang="en-US" sz="2000" dirty="0"/>
              <a:t> + …. </a:t>
            </a:r>
            <a:r>
              <a:rPr lang="en-US" sz="2000" dirty="0" err="1"/>
              <a:t>b</a:t>
            </a:r>
            <a:r>
              <a:rPr lang="en-US" sz="2000" baseline="30000" dirty="0" err="1"/>
              <a:t>m</a:t>
            </a:r>
            <a:r>
              <a:rPr lang="en-US" sz="2000" dirty="0"/>
              <a:t> = O(</a:t>
            </a:r>
            <a:r>
              <a:rPr lang="en-US" sz="2000" dirty="0" err="1"/>
              <a:t>b</a:t>
            </a:r>
            <a:r>
              <a:rPr lang="en-US" sz="2000" baseline="30000" dirty="0" err="1"/>
              <a:t>m</a:t>
            </a:r>
            <a:r>
              <a:rPr lang="en-US" sz="2000" dirty="0"/>
              <a:t>)</a:t>
            </a:r>
          </a:p>
          <a:p>
            <a:endParaRPr lang="en-US" sz="2400" dirty="0"/>
          </a:p>
        </p:txBody>
      </p:sp>
      <p:sp>
        <p:nvSpPr>
          <p:cNvPr id="6" name="Freeform 30"/>
          <p:cNvSpPr>
            <a:spLocks/>
          </p:cNvSpPr>
          <p:nvPr/>
        </p:nvSpPr>
        <p:spPr bwMode="auto">
          <a:xfrm>
            <a:off x="6737356" y="2763846"/>
            <a:ext cx="2927351" cy="2554287"/>
          </a:xfrm>
          <a:custGeom>
            <a:avLst/>
            <a:gdLst>
              <a:gd name="T0" fmla="*/ 0 w 1844"/>
              <a:gd name="T1" fmla="*/ 2147483647 h 1609"/>
              <a:gd name="T2" fmla="*/ 2147483647 w 1844"/>
              <a:gd name="T3" fmla="*/ 2147483647 h 1609"/>
              <a:gd name="T4" fmla="*/ 2147483647 w 1844"/>
              <a:gd name="T5" fmla="*/ 0 h 1609"/>
              <a:gd name="T6" fmla="*/ 0 w 1844"/>
              <a:gd name="T7" fmla="*/ 2147483647 h 1609"/>
              <a:gd name="T8" fmla="*/ 0 60000 65536"/>
              <a:gd name="T9" fmla="*/ 0 60000 65536"/>
              <a:gd name="T10" fmla="*/ 0 60000 65536"/>
              <a:gd name="T11" fmla="*/ 0 60000 65536"/>
              <a:gd name="T12" fmla="*/ 0 w 1844"/>
              <a:gd name="T13" fmla="*/ 0 h 1609"/>
              <a:gd name="T14" fmla="*/ 1844 w 1844"/>
              <a:gd name="T15" fmla="*/ 1609 h 16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44" h="1609">
                <a:moveTo>
                  <a:pt x="0" y="1609"/>
                </a:moveTo>
                <a:lnTo>
                  <a:pt x="1844" y="1609"/>
                </a:lnTo>
                <a:lnTo>
                  <a:pt x="915" y="0"/>
                </a:lnTo>
                <a:lnTo>
                  <a:pt x="0" y="1609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28" tIns="45718" rIns="91428" bIns="45718"/>
          <a:lstStyle/>
          <a:p>
            <a:endParaRPr lang="en-US" sz="2400"/>
          </a:p>
        </p:txBody>
      </p:sp>
      <p:sp>
        <p:nvSpPr>
          <p:cNvPr id="7" name="Oval 31"/>
          <p:cNvSpPr>
            <a:spLocks noChangeArrowheads="1"/>
          </p:cNvSpPr>
          <p:nvPr/>
        </p:nvSpPr>
        <p:spPr bwMode="auto">
          <a:xfrm>
            <a:off x="8091487" y="2693989"/>
            <a:ext cx="179388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8" name="Oval 32"/>
          <p:cNvSpPr>
            <a:spLocks noChangeArrowheads="1"/>
          </p:cNvSpPr>
          <p:nvPr/>
        </p:nvSpPr>
        <p:spPr bwMode="auto">
          <a:xfrm>
            <a:off x="7859715" y="3119441"/>
            <a:ext cx="179388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9" name="Oval 33"/>
          <p:cNvSpPr>
            <a:spLocks noChangeArrowheads="1"/>
          </p:cNvSpPr>
          <p:nvPr/>
        </p:nvSpPr>
        <p:spPr bwMode="auto">
          <a:xfrm>
            <a:off x="8335963" y="3109913"/>
            <a:ext cx="179388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10" name="Text Box 34"/>
          <p:cNvSpPr txBox="1">
            <a:spLocks noChangeArrowheads="1"/>
          </p:cNvSpPr>
          <p:nvPr/>
        </p:nvSpPr>
        <p:spPr bwMode="auto">
          <a:xfrm>
            <a:off x="7989895" y="2970215"/>
            <a:ext cx="274639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…</a:t>
            </a:r>
          </a:p>
        </p:txBody>
      </p:sp>
      <p:sp>
        <p:nvSpPr>
          <p:cNvPr id="11" name="Freeform 35"/>
          <p:cNvSpPr>
            <a:spLocks/>
          </p:cNvSpPr>
          <p:nvPr/>
        </p:nvSpPr>
        <p:spPr bwMode="auto">
          <a:xfrm>
            <a:off x="7972427" y="2924175"/>
            <a:ext cx="444500" cy="88900"/>
          </a:xfrm>
          <a:custGeom>
            <a:avLst/>
            <a:gdLst>
              <a:gd name="T0" fmla="*/ 0 w 280"/>
              <a:gd name="T1" fmla="*/ 2147483647 h 56"/>
              <a:gd name="T2" fmla="*/ 2147483647 w 280"/>
              <a:gd name="T3" fmla="*/ 2147483647 h 56"/>
              <a:gd name="T4" fmla="*/ 2147483647 w 280"/>
              <a:gd name="T5" fmla="*/ 0 h 56"/>
              <a:gd name="T6" fmla="*/ 0 60000 65536"/>
              <a:gd name="T7" fmla="*/ 0 60000 65536"/>
              <a:gd name="T8" fmla="*/ 0 60000 65536"/>
              <a:gd name="T9" fmla="*/ 0 w 280"/>
              <a:gd name="T10" fmla="*/ 0 h 56"/>
              <a:gd name="T11" fmla="*/ 280 w 280"/>
              <a:gd name="T12" fmla="*/ 56 h 5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0" h="56">
                <a:moveTo>
                  <a:pt x="0" y="11"/>
                </a:moveTo>
                <a:cubicBezTo>
                  <a:pt x="52" y="33"/>
                  <a:pt x="104" y="56"/>
                  <a:pt x="151" y="54"/>
                </a:cubicBezTo>
                <a:cubicBezTo>
                  <a:pt x="198" y="52"/>
                  <a:pt x="239" y="26"/>
                  <a:pt x="28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sm" len="sm"/>
          </a:ln>
        </p:spPr>
        <p:txBody>
          <a:bodyPr lIns="91428" tIns="45718" rIns="91428" bIns="45718"/>
          <a:lstStyle/>
          <a:p>
            <a:endParaRPr lang="en-US" sz="2400"/>
          </a:p>
        </p:txBody>
      </p:sp>
      <p:sp>
        <p:nvSpPr>
          <p:cNvPr id="12" name="Text Box 36"/>
          <p:cNvSpPr txBox="1">
            <a:spLocks noChangeArrowheads="1"/>
          </p:cNvSpPr>
          <p:nvPr/>
        </p:nvSpPr>
        <p:spPr bwMode="auto">
          <a:xfrm>
            <a:off x="8374061" y="2722567"/>
            <a:ext cx="298451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/>
              <a:t>b</a:t>
            </a:r>
          </a:p>
        </p:txBody>
      </p:sp>
      <p:sp>
        <p:nvSpPr>
          <p:cNvPr id="13" name="Text Box 37"/>
          <p:cNvSpPr txBox="1">
            <a:spLocks noChangeArrowheads="1"/>
          </p:cNvSpPr>
          <p:nvPr/>
        </p:nvSpPr>
        <p:spPr bwMode="auto">
          <a:xfrm>
            <a:off x="9801225" y="2574927"/>
            <a:ext cx="1598923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1 node</a:t>
            </a:r>
          </a:p>
        </p:txBody>
      </p:sp>
      <p:sp>
        <p:nvSpPr>
          <p:cNvPr id="14" name="Text Box 38"/>
          <p:cNvSpPr txBox="1">
            <a:spLocks noChangeArrowheads="1"/>
          </p:cNvSpPr>
          <p:nvPr/>
        </p:nvSpPr>
        <p:spPr bwMode="auto">
          <a:xfrm>
            <a:off x="9802815" y="2928937"/>
            <a:ext cx="1598924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/>
              <a:t>b nodes</a:t>
            </a:r>
          </a:p>
        </p:txBody>
      </p:sp>
      <p:sp>
        <p:nvSpPr>
          <p:cNvPr id="15" name="Text Box 39"/>
          <p:cNvSpPr txBox="1">
            <a:spLocks noChangeArrowheads="1"/>
          </p:cNvSpPr>
          <p:nvPr/>
        </p:nvSpPr>
        <p:spPr bwMode="auto">
          <a:xfrm>
            <a:off x="9802815" y="3340100"/>
            <a:ext cx="1598924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/>
              <a:t>b</a:t>
            </a:r>
            <a:r>
              <a:rPr lang="en-US" sz="2400" baseline="30000"/>
              <a:t>2</a:t>
            </a:r>
            <a:r>
              <a:rPr lang="en-US" sz="2400"/>
              <a:t> nodes</a:t>
            </a:r>
          </a:p>
        </p:txBody>
      </p:sp>
      <p:sp>
        <p:nvSpPr>
          <p:cNvPr id="16" name="Text Box 40"/>
          <p:cNvSpPr txBox="1">
            <a:spLocks noChangeArrowheads="1"/>
          </p:cNvSpPr>
          <p:nvPr/>
        </p:nvSpPr>
        <p:spPr bwMode="auto">
          <a:xfrm>
            <a:off x="9817103" y="4965703"/>
            <a:ext cx="2086538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 err="1"/>
              <a:t>b</a:t>
            </a:r>
            <a:r>
              <a:rPr lang="en-US" sz="2400" baseline="30000" dirty="0" err="1"/>
              <a:t>m</a:t>
            </a:r>
            <a:r>
              <a:rPr lang="en-US" sz="2400" dirty="0"/>
              <a:t> nodes</a:t>
            </a:r>
          </a:p>
        </p:txBody>
      </p:sp>
      <p:sp>
        <p:nvSpPr>
          <p:cNvPr id="17" name="Oval 41"/>
          <p:cNvSpPr>
            <a:spLocks noChangeArrowheads="1"/>
          </p:cNvSpPr>
          <p:nvPr/>
        </p:nvSpPr>
        <p:spPr bwMode="auto">
          <a:xfrm>
            <a:off x="8050213" y="5235575"/>
            <a:ext cx="179387" cy="179388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18" name="Oval 42"/>
          <p:cNvSpPr>
            <a:spLocks noChangeArrowheads="1"/>
          </p:cNvSpPr>
          <p:nvPr/>
        </p:nvSpPr>
        <p:spPr bwMode="auto">
          <a:xfrm>
            <a:off x="8583615" y="4159251"/>
            <a:ext cx="179388" cy="179388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21" name="AutoShape 45"/>
          <p:cNvSpPr>
            <a:spLocks/>
          </p:cNvSpPr>
          <p:nvPr/>
        </p:nvSpPr>
        <p:spPr bwMode="auto">
          <a:xfrm>
            <a:off x="6305551" y="2514604"/>
            <a:ext cx="265112" cy="2811463"/>
          </a:xfrm>
          <a:prstGeom prst="leftBrace">
            <a:avLst>
              <a:gd name="adj1" fmla="val 8837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  <p:sp>
        <p:nvSpPr>
          <p:cNvPr id="22" name="Text Box 46"/>
          <p:cNvSpPr txBox="1">
            <a:spLocks noChangeArrowheads="1"/>
          </p:cNvSpPr>
          <p:nvPr/>
        </p:nvSpPr>
        <p:spPr bwMode="auto">
          <a:xfrm>
            <a:off x="5235576" y="3725867"/>
            <a:ext cx="126523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8" tIns="45718" rIns="91428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m tiers</a:t>
            </a:r>
          </a:p>
        </p:txBody>
      </p:sp>
      <p:sp>
        <p:nvSpPr>
          <p:cNvPr id="31" name="Isosceles Triangle 30"/>
          <p:cNvSpPr/>
          <p:nvPr/>
        </p:nvSpPr>
        <p:spPr>
          <a:xfrm>
            <a:off x="7848600" y="2826781"/>
            <a:ext cx="685800" cy="381000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2" name="Isosceles Triangle 31"/>
          <p:cNvSpPr/>
          <p:nvPr/>
        </p:nvSpPr>
        <p:spPr>
          <a:xfrm>
            <a:off x="7507224" y="3048000"/>
            <a:ext cx="1371600" cy="381000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3" name="Isosceles Triangle 32"/>
          <p:cNvSpPr/>
          <p:nvPr/>
        </p:nvSpPr>
        <p:spPr>
          <a:xfrm>
            <a:off x="6812280" y="3276600"/>
            <a:ext cx="2743200" cy="381000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19" name="Group 18"/>
          <p:cNvGrpSpPr/>
          <p:nvPr/>
        </p:nvGrpSpPr>
        <p:grpSpPr>
          <a:xfrm>
            <a:off x="-2787651" y="2822575"/>
            <a:ext cx="21945600" cy="4724400"/>
            <a:chOff x="-4114800" y="2133600"/>
            <a:chExt cx="21945600" cy="4724400"/>
          </a:xfrm>
          <a:solidFill>
            <a:schemeClr val="bg1">
              <a:lumMod val="85000"/>
            </a:schemeClr>
          </a:solidFill>
        </p:grpSpPr>
        <p:grpSp>
          <p:nvGrpSpPr>
            <p:cNvPr id="20" name="Group 19"/>
            <p:cNvGrpSpPr/>
            <p:nvPr/>
          </p:nvGrpSpPr>
          <p:grpSpPr>
            <a:xfrm>
              <a:off x="-4114800" y="2133600"/>
              <a:ext cx="21945600" cy="1524000"/>
              <a:chOff x="-4114800" y="2133600"/>
              <a:chExt cx="21945600" cy="1524000"/>
            </a:xfrm>
            <a:grpFill/>
          </p:grpSpPr>
          <p:sp>
            <p:nvSpPr>
              <p:cNvPr id="25" name="Isosceles Triangle 24"/>
              <p:cNvSpPr/>
              <p:nvPr/>
            </p:nvSpPr>
            <p:spPr>
              <a:xfrm>
                <a:off x="6515100" y="2133600"/>
                <a:ext cx="6858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Isosceles Triangle 25"/>
              <p:cNvSpPr/>
              <p:nvPr/>
            </p:nvSpPr>
            <p:spPr>
              <a:xfrm>
                <a:off x="6172200" y="2362200"/>
                <a:ext cx="13716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Isosceles Triangle 26"/>
              <p:cNvSpPr/>
              <p:nvPr/>
            </p:nvSpPr>
            <p:spPr>
              <a:xfrm>
                <a:off x="5486400" y="2590800"/>
                <a:ext cx="27432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Isosceles Triangle 27"/>
              <p:cNvSpPr/>
              <p:nvPr/>
            </p:nvSpPr>
            <p:spPr>
              <a:xfrm>
                <a:off x="4114800" y="2819400"/>
                <a:ext cx="54864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Isosceles Triangle 28"/>
              <p:cNvSpPr/>
              <p:nvPr/>
            </p:nvSpPr>
            <p:spPr>
              <a:xfrm>
                <a:off x="1371600" y="3048000"/>
                <a:ext cx="109728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Isosceles Triangle 29"/>
              <p:cNvSpPr/>
              <p:nvPr/>
            </p:nvSpPr>
            <p:spPr>
              <a:xfrm>
                <a:off x="-4114800" y="3276600"/>
                <a:ext cx="219456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-2895600" y="3657600"/>
              <a:ext cx="19507200" cy="3200400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73272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9"/>
          <p:cNvSpPr>
            <a:spLocks noGrp="1"/>
          </p:cNvSpPr>
          <p:nvPr>
            <p:ph idx="1"/>
          </p:nvPr>
        </p:nvSpPr>
        <p:spPr>
          <a:xfrm>
            <a:off x="254000" y="1219201"/>
            <a:ext cx="8083850" cy="4729164"/>
          </a:xfrm>
        </p:spPr>
        <p:txBody>
          <a:bodyPr/>
          <a:lstStyle/>
          <a:p>
            <a:r>
              <a:rPr lang="en-US" dirty="0"/>
              <a:t>Are these the properties for BFS or DFS?</a:t>
            </a:r>
          </a:p>
          <a:p>
            <a:endParaRPr lang="en-US" dirty="0"/>
          </a:p>
          <a:p>
            <a:pPr lvl="1"/>
            <a:r>
              <a:rPr lang="en-US" sz="2800" dirty="0"/>
              <a:t> Takes O(</a:t>
            </a:r>
            <a:r>
              <a:rPr lang="en-US" sz="2800" dirty="0" err="1"/>
              <a:t>b</a:t>
            </a:r>
            <a:r>
              <a:rPr lang="en-US" sz="2800" baseline="30000" dirty="0" err="1"/>
              <a:t>m</a:t>
            </a:r>
            <a:r>
              <a:rPr lang="en-US" sz="2800" dirty="0"/>
              <a:t>) time</a:t>
            </a:r>
          </a:p>
          <a:p>
            <a:pPr marL="0" lvl="1" indent="0">
              <a:buNone/>
            </a:pPr>
            <a:endParaRPr lang="en-US" sz="2800" dirty="0"/>
          </a:p>
          <a:p>
            <a:pPr lvl="1"/>
            <a:r>
              <a:rPr lang="en-US" sz="2800" dirty="0"/>
              <a:t> Uses O(</a:t>
            </a:r>
            <a:r>
              <a:rPr lang="en-US" sz="2800" dirty="0" err="1"/>
              <a:t>bm</a:t>
            </a:r>
            <a:r>
              <a:rPr lang="en-US" sz="2800" dirty="0"/>
              <a:t>) space on frontier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 Complete with graph search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 Not optimal unless all goals are in the same level (and the same step cost everywhere)</a:t>
            </a:r>
            <a:endParaRPr lang="en-US" dirty="0"/>
          </a:p>
        </p:txBody>
      </p:sp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rgbClr val="C00000"/>
                </a:solidFill>
              </a:rPr>
              <a:t>Piazza Poll</a:t>
            </a:r>
          </a:p>
        </p:txBody>
      </p:sp>
      <p:grpSp>
        <p:nvGrpSpPr>
          <p:cNvPr id="2" name="Group 27"/>
          <p:cNvGrpSpPr>
            <a:grpSpLocks/>
          </p:cNvGrpSpPr>
          <p:nvPr/>
        </p:nvGrpSpPr>
        <p:grpSpPr bwMode="auto">
          <a:xfrm>
            <a:off x="6015397" y="909635"/>
            <a:ext cx="6323633" cy="2912765"/>
            <a:chOff x="1066905" y="2012950"/>
            <a:chExt cx="6323633" cy="2912765"/>
          </a:xfrm>
        </p:grpSpPr>
        <p:sp>
          <p:nvSpPr>
            <p:cNvPr id="23585" name="Freeform 30"/>
            <p:cNvSpPr>
              <a:spLocks/>
            </p:cNvSpPr>
            <p:nvPr/>
          </p:nvSpPr>
          <p:spPr bwMode="auto">
            <a:xfrm>
              <a:off x="2655888" y="2262188"/>
              <a:ext cx="2927350" cy="2554287"/>
            </a:xfrm>
            <a:custGeom>
              <a:avLst/>
              <a:gdLst>
                <a:gd name="T0" fmla="*/ 0 w 1844"/>
                <a:gd name="T1" fmla="*/ 2147483647 h 1609"/>
                <a:gd name="T2" fmla="*/ 2147483647 w 1844"/>
                <a:gd name="T3" fmla="*/ 2147483647 h 1609"/>
                <a:gd name="T4" fmla="*/ 2147483647 w 1844"/>
                <a:gd name="T5" fmla="*/ 0 h 1609"/>
                <a:gd name="T6" fmla="*/ 0 w 1844"/>
                <a:gd name="T7" fmla="*/ 2147483647 h 160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44"/>
                <a:gd name="T13" fmla="*/ 0 h 1609"/>
                <a:gd name="T14" fmla="*/ 1844 w 1844"/>
                <a:gd name="T15" fmla="*/ 1609 h 160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44" h="1609">
                  <a:moveTo>
                    <a:pt x="0" y="1609"/>
                  </a:moveTo>
                  <a:lnTo>
                    <a:pt x="1844" y="1609"/>
                  </a:lnTo>
                  <a:lnTo>
                    <a:pt x="915" y="0"/>
                  </a:lnTo>
                  <a:lnTo>
                    <a:pt x="0" y="1609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23586" name="Oval 31"/>
            <p:cNvSpPr>
              <a:spLocks noChangeArrowheads="1"/>
            </p:cNvSpPr>
            <p:nvPr/>
          </p:nvSpPr>
          <p:spPr bwMode="auto">
            <a:xfrm>
              <a:off x="4010025" y="2192338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23587" name="Oval 32"/>
            <p:cNvSpPr>
              <a:spLocks noChangeArrowheads="1"/>
            </p:cNvSpPr>
            <p:nvPr/>
          </p:nvSpPr>
          <p:spPr bwMode="auto">
            <a:xfrm>
              <a:off x="3778250" y="2617788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23588" name="Oval 33"/>
            <p:cNvSpPr>
              <a:spLocks noChangeArrowheads="1"/>
            </p:cNvSpPr>
            <p:nvPr/>
          </p:nvSpPr>
          <p:spPr bwMode="auto">
            <a:xfrm>
              <a:off x="4254500" y="2608263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23589" name="Text Box 34"/>
            <p:cNvSpPr txBox="1">
              <a:spLocks noChangeArrowheads="1"/>
            </p:cNvSpPr>
            <p:nvPr/>
          </p:nvSpPr>
          <p:spPr bwMode="auto">
            <a:xfrm>
              <a:off x="3908425" y="2468563"/>
              <a:ext cx="274639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/>
                <a:t>…</a:t>
              </a:r>
            </a:p>
          </p:txBody>
        </p:sp>
        <p:sp>
          <p:nvSpPr>
            <p:cNvPr id="23590" name="Freeform 35"/>
            <p:cNvSpPr>
              <a:spLocks/>
            </p:cNvSpPr>
            <p:nvPr/>
          </p:nvSpPr>
          <p:spPr bwMode="auto">
            <a:xfrm>
              <a:off x="3890963" y="2422525"/>
              <a:ext cx="444500" cy="88900"/>
            </a:xfrm>
            <a:custGeom>
              <a:avLst/>
              <a:gdLst>
                <a:gd name="T0" fmla="*/ 0 w 280"/>
                <a:gd name="T1" fmla="*/ 2147483647 h 56"/>
                <a:gd name="T2" fmla="*/ 2147483647 w 280"/>
                <a:gd name="T3" fmla="*/ 2147483647 h 56"/>
                <a:gd name="T4" fmla="*/ 2147483647 w 280"/>
                <a:gd name="T5" fmla="*/ 0 h 56"/>
                <a:gd name="T6" fmla="*/ 0 60000 65536"/>
                <a:gd name="T7" fmla="*/ 0 60000 65536"/>
                <a:gd name="T8" fmla="*/ 0 60000 65536"/>
                <a:gd name="T9" fmla="*/ 0 w 280"/>
                <a:gd name="T10" fmla="*/ 0 h 56"/>
                <a:gd name="T11" fmla="*/ 280 w 280"/>
                <a:gd name="T12" fmla="*/ 56 h 5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80" h="56">
                  <a:moveTo>
                    <a:pt x="0" y="11"/>
                  </a:moveTo>
                  <a:cubicBezTo>
                    <a:pt x="52" y="33"/>
                    <a:pt x="104" y="56"/>
                    <a:pt x="151" y="54"/>
                  </a:cubicBezTo>
                  <a:cubicBezTo>
                    <a:pt x="198" y="52"/>
                    <a:pt x="239" y="26"/>
                    <a:pt x="280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23591" name="Text Box 36"/>
            <p:cNvSpPr txBox="1">
              <a:spLocks noChangeArrowheads="1"/>
            </p:cNvSpPr>
            <p:nvPr/>
          </p:nvSpPr>
          <p:spPr bwMode="auto">
            <a:xfrm>
              <a:off x="4292599" y="2220913"/>
              <a:ext cx="298451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/>
                <a:t>b</a:t>
              </a:r>
            </a:p>
          </p:txBody>
        </p:sp>
        <p:sp>
          <p:nvSpPr>
            <p:cNvPr id="23592" name="Text Box 37"/>
            <p:cNvSpPr txBox="1">
              <a:spLocks noChangeArrowheads="1"/>
            </p:cNvSpPr>
            <p:nvPr/>
          </p:nvSpPr>
          <p:spPr bwMode="auto">
            <a:xfrm>
              <a:off x="5719763" y="2073275"/>
              <a:ext cx="126815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/>
                <a:t>1 node</a:t>
              </a:r>
            </a:p>
          </p:txBody>
        </p:sp>
        <p:sp>
          <p:nvSpPr>
            <p:cNvPr id="23593" name="Text Box 38"/>
            <p:cNvSpPr txBox="1">
              <a:spLocks noChangeArrowheads="1"/>
            </p:cNvSpPr>
            <p:nvPr/>
          </p:nvSpPr>
          <p:spPr bwMode="auto">
            <a:xfrm>
              <a:off x="5721350" y="2427287"/>
              <a:ext cx="1268158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/>
                <a:t>b nodes</a:t>
              </a:r>
            </a:p>
          </p:txBody>
        </p:sp>
        <p:sp>
          <p:nvSpPr>
            <p:cNvPr id="23594" name="Text Box 39"/>
            <p:cNvSpPr txBox="1">
              <a:spLocks noChangeArrowheads="1"/>
            </p:cNvSpPr>
            <p:nvPr/>
          </p:nvSpPr>
          <p:spPr bwMode="auto">
            <a:xfrm>
              <a:off x="5721350" y="2838450"/>
              <a:ext cx="1268158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/>
                <a:t>b</a:t>
              </a:r>
              <a:r>
                <a:rPr lang="en-US" sz="2400" baseline="30000" dirty="0"/>
                <a:t>2</a:t>
              </a:r>
              <a:r>
                <a:rPr lang="en-US" sz="2400" dirty="0"/>
                <a:t> nodes</a:t>
              </a:r>
            </a:p>
          </p:txBody>
        </p:sp>
        <p:sp>
          <p:nvSpPr>
            <p:cNvPr id="23595" name="Text Box 40"/>
            <p:cNvSpPr txBox="1">
              <a:spLocks noChangeArrowheads="1"/>
            </p:cNvSpPr>
            <p:nvPr/>
          </p:nvSpPr>
          <p:spPr bwMode="auto">
            <a:xfrm>
              <a:off x="5735638" y="4464050"/>
              <a:ext cx="1654900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/>
                <a:t>b</a:t>
              </a:r>
              <a:r>
                <a:rPr lang="en-US" sz="2400" baseline="30000"/>
                <a:t>m</a:t>
              </a:r>
              <a:r>
                <a:rPr lang="en-US" sz="2400"/>
                <a:t> nodes</a:t>
              </a:r>
            </a:p>
          </p:txBody>
        </p:sp>
        <p:sp>
          <p:nvSpPr>
            <p:cNvPr id="23596" name="Oval 41"/>
            <p:cNvSpPr>
              <a:spLocks noChangeArrowheads="1"/>
            </p:cNvSpPr>
            <p:nvPr/>
          </p:nvSpPr>
          <p:spPr bwMode="auto">
            <a:xfrm>
              <a:off x="4502151" y="4733925"/>
              <a:ext cx="179387" cy="179388"/>
            </a:xfrm>
            <a:prstGeom prst="ellipse">
              <a:avLst/>
            </a:prstGeom>
            <a:solidFill>
              <a:srgbClr val="FF99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23600" name="AutoShape 45"/>
            <p:cNvSpPr>
              <a:spLocks/>
            </p:cNvSpPr>
            <p:nvPr/>
          </p:nvSpPr>
          <p:spPr bwMode="auto">
            <a:xfrm>
              <a:off x="2224088" y="2012950"/>
              <a:ext cx="265112" cy="2811463"/>
            </a:xfrm>
            <a:prstGeom prst="leftBrace">
              <a:avLst>
                <a:gd name="adj1" fmla="val 8837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23601" name="Text Box 46"/>
            <p:cNvSpPr txBox="1">
              <a:spLocks noChangeArrowheads="1"/>
            </p:cNvSpPr>
            <p:nvPr/>
          </p:nvSpPr>
          <p:spPr bwMode="auto">
            <a:xfrm>
              <a:off x="1066905" y="3187848"/>
              <a:ext cx="126523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/>
                <a:t>m tiers</a:t>
              </a:r>
            </a:p>
          </p:txBody>
        </p:sp>
      </p:grpSp>
      <p:sp>
        <p:nvSpPr>
          <p:cNvPr id="33" name="Oval 41"/>
          <p:cNvSpPr>
            <a:spLocks noChangeArrowheads="1"/>
          </p:cNvSpPr>
          <p:nvPr/>
        </p:nvSpPr>
        <p:spPr bwMode="auto">
          <a:xfrm>
            <a:off x="9679243" y="2586037"/>
            <a:ext cx="179387" cy="179388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7769745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47"/>
          <p:cNvSpPr>
            <a:spLocks/>
          </p:cNvSpPr>
          <p:nvPr/>
        </p:nvSpPr>
        <p:spPr bwMode="auto">
          <a:xfrm>
            <a:off x="7348535" y="2003423"/>
            <a:ext cx="1906588" cy="2554288"/>
          </a:xfrm>
          <a:custGeom>
            <a:avLst/>
            <a:gdLst>
              <a:gd name="T0" fmla="*/ 0 w 1201"/>
              <a:gd name="T1" fmla="*/ 2147483647 h 1609"/>
              <a:gd name="T2" fmla="*/ 2147483647 w 1201"/>
              <a:gd name="T3" fmla="*/ 2147483647 h 1609"/>
              <a:gd name="T4" fmla="*/ 2147483647 w 1201"/>
              <a:gd name="T5" fmla="*/ 2147483647 h 1609"/>
              <a:gd name="T6" fmla="*/ 2147483647 w 1201"/>
              <a:gd name="T7" fmla="*/ 0 h 1609"/>
              <a:gd name="T8" fmla="*/ 0 w 1201"/>
              <a:gd name="T9" fmla="*/ 2147483647 h 160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1"/>
              <a:gd name="T16" fmla="*/ 0 h 1609"/>
              <a:gd name="T17" fmla="*/ 1201 w 1201"/>
              <a:gd name="T18" fmla="*/ 1609 h 1609"/>
              <a:gd name="connsiteX0" fmla="*/ 0 w 10000"/>
              <a:gd name="connsiteY0" fmla="*/ 10000 h 10000"/>
              <a:gd name="connsiteX1" fmla="*/ 10000 w 10000"/>
              <a:gd name="connsiteY1" fmla="*/ 9975 h 10000"/>
              <a:gd name="connsiteX2" fmla="*/ 9018 w 10000"/>
              <a:gd name="connsiteY2" fmla="*/ 4388 h 10000"/>
              <a:gd name="connsiteX3" fmla="*/ 7619 w 10000"/>
              <a:gd name="connsiteY3" fmla="*/ 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10000" y="9975"/>
                </a:lnTo>
                <a:cubicBezTo>
                  <a:pt x="9806" y="8135"/>
                  <a:pt x="9212" y="6228"/>
                  <a:pt x="9018" y="4388"/>
                </a:cubicBezTo>
                <a:lnTo>
                  <a:pt x="7619" y="0"/>
                </a:lnTo>
                <a:lnTo>
                  <a:pt x="0" y="1000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400"/>
          </a:p>
        </p:txBody>
      </p:sp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Depth-First Search (DFS) Properties</a:t>
            </a:r>
          </a:p>
        </p:txBody>
      </p:sp>
      <p:grpSp>
        <p:nvGrpSpPr>
          <p:cNvPr id="2" name="Group 27"/>
          <p:cNvGrpSpPr>
            <a:grpSpLocks/>
          </p:cNvGrpSpPr>
          <p:nvPr/>
        </p:nvGrpSpPr>
        <p:grpSpPr bwMode="auto">
          <a:xfrm>
            <a:off x="5782469" y="1752601"/>
            <a:ext cx="6104731" cy="2912765"/>
            <a:chOff x="1091407" y="2012950"/>
            <a:chExt cx="6104731" cy="2912765"/>
          </a:xfrm>
        </p:grpSpPr>
        <p:sp>
          <p:nvSpPr>
            <p:cNvPr id="23585" name="Freeform 30"/>
            <p:cNvSpPr>
              <a:spLocks/>
            </p:cNvSpPr>
            <p:nvPr/>
          </p:nvSpPr>
          <p:spPr bwMode="auto">
            <a:xfrm>
              <a:off x="2655888" y="2262188"/>
              <a:ext cx="2927350" cy="2554287"/>
            </a:xfrm>
            <a:custGeom>
              <a:avLst/>
              <a:gdLst>
                <a:gd name="T0" fmla="*/ 0 w 1844"/>
                <a:gd name="T1" fmla="*/ 2147483647 h 1609"/>
                <a:gd name="T2" fmla="*/ 2147483647 w 1844"/>
                <a:gd name="T3" fmla="*/ 2147483647 h 1609"/>
                <a:gd name="T4" fmla="*/ 2147483647 w 1844"/>
                <a:gd name="T5" fmla="*/ 0 h 1609"/>
                <a:gd name="T6" fmla="*/ 0 w 1844"/>
                <a:gd name="T7" fmla="*/ 2147483647 h 160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44"/>
                <a:gd name="T13" fmla="*/ 0 h 1609"/>
                <a:gd name="T14" fmla="*/ 1844 w 1844"/>
                <a:gd name="T15" fmla="*/ 1609 h 160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44" h="1609">
                  <a:moveTo>
                    <a:pt x="0" y="1609"/>
                  </a:moveTo>
                  <a:lnTo>
                    <a:pt x="1844" y="1609"/>
                  </a:lnTo>
                  <a:lnTo>
                    <a:pt x="915" y="0"/>
                  </a:lnTo>
                  <a:lnTo>
                    <a:pt x="0" y="1609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23586" name="Oval 31"/>
            <p:cNvSpPr>
              <a:spLocks noChangeArrowheads="1"/>
            </p:cNvSpPr>
            <p:nvPr/>
          </p:nvSpPr>
          <p:spPr bwMode="auto">
            <a:xfrm>
              <a:off x="4010025" y="2192338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23587" name="Oval 32"/>
            <p:cNvSpPr>
              <a:spLocks noChangeArrowheads="1"/>
            </p:cNvSpPr>
            <p:nvPr/>
          </p:nvSpPr>
          <p:spPr bwMode="auto">
            <a:xfrm>
              <a:off x="3778250" y="2617788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23588" name="Oval 33"/>
            <p:cNvSpPr>
              <a:spLocks noChangeArrowheads="1"/>
            </p:cNvSpPr>
            <p:nvPr/>
          </p:nvSpPr>
          <p:spPr bwMode="auto">
            <a:xfrm>
              <a:off x="4254500" y="2608263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23589" name="Text Box 34"/>
            <p:cNvSpPr txBox="1">
              <a:spLocks noChangeArrowheads="1"/>
            </p:cNvSpPr>
            <p:nvPr/>
          </p:nvSpPr>
          <p:spPr bwMode="auto">
            <a:xfrm>
              <a:off x="3908425" y="2468563"/>
              <a:ext cx="274639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/>
                <a:t>…</a:t>
              </a:r>
            </a:p>
          </p:txBody>
        </p:sp>
        <p:sp>
          <p:nvSpPr>
            <p:cNvPr id="23590" name="Freeform 35"/>
            <p:cNvSpPr>
              <a:spLocks/>
            </p:cNvSpPr>
            <p:nvPr/>
          </p:nvSpPr>
          <p:spPr bwMode="auto">
            <a:xfrm>
              <a:off x="3890963" y="2422525"/>
              <a:ext cx="444500" cy="88900"/>
            </a:xfrm>
            <a:custGeom>
              <a:avLst/>
              <a:gdLst>
                <a:gd name="T0" fmla="*/ 0 w 280"/>
                <a:gd name="T1" fmla="*/ 2147483647 h 56"/>
                <a:gd name="T2" fmla="*/ 2147483647 w 280"/>
                <a:gd name="T3" fmla="*/ 2147483647 h 56"/>
                <a:gd name="T4" fmla="*/ 2147483647 w 280"/>
                <a:gd name="T5" fmla="*/ 0 h 56"/>
                <a:gd name="T6" fmla="*/ 0 60000 65536"/>
                <a:gd name="T7" fmla="*/ 0 60000 65536"/>
                <a:gd name="T8" fmla="*/ 0 60000 65536"/>
                <a:gd name="T9" fmla="*/ 0 w 280"/>
                <a:gd name="T10" fmla="*/ 0 h 56"/>
                <a:gd name="T11" fmla="*/ 280 w 280"/>
                <a:gd name="T12" fmla="*/ 56 h 5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80" h="56">
                  <a:moveTo>
                    <a:pt x="0" y="11"/>
                  </a:moveTo>
                  <a:cubicBezTo>
                    <a:pt x="52" y="33"/>
                    <a:pt x="104" y="56"/>
                    <a:pt x="151" y="54"/>
                  </a:cubicBezTo>
                  <a:cubicBezTo>
                    <a:pt x="198" y="52"/>
                    <a:pt x="239" y="26"/>
                    <a:pt x="280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23591" name="Text Box 36"/>
            <p:cNvSpPr txBox="1">
              <a:spLocks noChangeArrowheads="1"/>
            </p:cNvSpPr>
            <p:nvPr/>
          </p:nvSpPr>
          <p:spPr bwMode="auto">
            <a:xfrm>
              <a:off x="4292599" y="2220913"/>
              <a:ext cx="298451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/>
                <a:t>b</a:t>
              </a:r>
            </a:p>
          </p:txBody>
        </p:sp>
        <p:sp>
          <p:nvSpPr>
            <p:cNvPr id="23592" name="Text Box 37"/>
            <p:cNvSpPr txBox="1">
              <a:spLocks noChangeArrowheads="1"/>
            </p:cNvSpPr>
            <p:nvPr/>
          </p:nvSpPr>
          <p:spPr bwMode="auto">
            <a:xfrm>
              <a:off x="5719763" y="2073275"/>
              <a:ext cx="111918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/>
                <a:t>1 node</a:t>
              </a:r>
            </a:p>
          </p:txBody>
        </p:sp>
        <p:sp>
          <p:nvSpPr>
            <p:cNvPr id="23593" name="Text Box 38"/>
            <p:cNvSpPr txBox="1">
              <a:spLocks noChangeArrowheads="1"/>
            </p:cNvSpPr>
            <p:nvPr/>
          </p:nvSpPr>
          <p:spPr bwMode="auto">
            <a:xfrm>
              <a:off x="5721349" y="2427287"/>
              <a:ext cx="1460499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/>
                <a:t>b nodes</a:t>
              </a:r>
            </a:p>
          </p:txBody>
        </p:sp>
        <p:sp>
          <p:nvSpPr>
            <p:cNvPr id="23594" name="Text Box 39"/>
            <p:cNvSpPr txBox="1">
              <a:spLocks noChangeArrowheads="1"/>
            </p:cNvSpPr>
            <p:nvPr/>
          </p:nvSpPr>
          <p:spPr bwMode="auto">
            <a:xfrm>
              <a:off x="5721349" y="2838450"/>
              <a:ext cx="1460499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/>
                <a:t>b</a:t>
              </a:r>
              <a:r>
                <a:rPr lang="en-US" sz="2400" baseline="30000" dirty="0"/>
                <a:t>2</a:t>
              </a:r>
              <a:r>
                <a:rPr lang="en-US" sz="2400" dirty="0"/>
                <a:t> nodes</a:t>
              </a:r>
            </a:p>
          </p:txBody>
        </p:sp>
        <p:sp>
          <p:nvSpPr>
            <p:cNvPr id="23595" name="Text Box 40"/>
            <p:cNvSpPr txBox="1">
              <a:spLocks noChangeArrowheads="1"/>
            </p:cNvSpPr>
            <p:nvPr/>
          </p:nvSpPr>
          <p:spPr bwMode="auto">
            <a:xfrm>
              <a:off x="5735638" y="4464050"/>
              <a:ext cx="1460500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/>
                <a:t>b</a:t>
              </a:r>
              <a:r>
                <a:rPr lang="en-US" sz="2400" baseline="30000"/>
                <a:t>m</a:t>
              </a:r>
              <a:r>
                <a:rPr lang="en-US" sz="2400"/>
                <a:t> nodes</a:t>
              </a:r>
            </a:p>
          </p:txBody>
        </p:sp>
        <p:sp>
          <p:nvSpPr>
            <p:cNvPr id="23596" name="Oval 41"/>
            <p:cNvSpPr>
              <a:spLocks noChangeArrowheads="1"/>
            </p:cNvSpPr>
            <p:nvPr/>
          </p:nvSpPr>
          <p:spPr bwMode="auto">
            <a:xfrm>
              <a:off x="4502151" y="4733925"/>
              <a:ext cx="179387" cy="179388"/>
            </a:xfrm>
            <a:prstGeom prst="ellipse">
              <a:avLst/>
            </a:prstGeom>
            <a:solidFill>
              <a:srgbClr val="FF99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23600" name="AutoShape 45"/>
            <p:cNvSpPr>
              <a:spLocks/>
            </p:cNvSpPr>
            <p:nvPr/>
          </p:nvSpPr>
          <p:spPr bwMode="auto">
            <a:xfrm>
              <a:off x="2224088" y="2012950"/>
              <a:ext cx="265112" cy="2811463"/>
            </a:xfrm>
            <a:prstGeom prst="leftBrace">
              <a:avLst>
                <a:gd name="adj1" fmla="val 8837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23601" name="Text Box 46"/>
            <p:cNvSpPr txBox="1">
              <a:spLocks noChangeArrowheads="1"/>
            </p:cNvSpPr>
            <p:nvPr/>
          </p:nvSpPr>
          <p:spPr bwMode="auto">
            <a:xfrm>
              <a:off x="1091407" y="3162823"/>
              <a:ext cx="126523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/>
                <a:t>m tiers</a:t>
              </a:r>
            </a:p>
          </p:txBody>
        </p:sp>
      </p:grpSp>
      <p:sp>
        <p:nvSpPr>
          <p:cNvPr id="30" name="Content Placeholder 29"/>
          <p:cNvSpPr>
            <a:spLocks noGrp="1"/>
          </p:cNvSpPr>
          <p:nvPr>
            <p:ph idx="1"/>
          </p:nvPr>
        </p:nvSpPr>
        <p:spPr>
          <a:xfrm>
            <a:off x="254000" y="1219201"/>
            <a:ext cx="5461000" cy="4729164"/>
          </a:xfrm>
        </p:spPr>
        <p:txBody>
          <a:bodyPr/>
          <a:lstStyle/>
          <a:p>
            <a:r>
              <a:rPr lang="en-US" sz="2400" dirty="0"/>
              <a:t>What nodes does DFS expand?</a:t>
            </a:r>
          </a:p>
          <a:p>
            <a:pPr lvl="1"/>
            <a:r>
              <a:rPr lang="en-US" sz="2000" dirty="0"/>
              <a:t>Some left prefix of the tree.</a:t>
            </a:r>
          </a:p>
          <a:p>
            <a:pPr lvl="1"/>
            <a:r>
              <a:rPr lang="en-US" sz="2000" dirty="0"/>
              <a:t>Could process the whole tree!</a:t>
            </a:r>
          </a:p>
          <a:p>
            <a:pPr lvl="1"/>
            <a:r>
              <a:rPr lang="en-US" sz="2000" dirty="0"/>
              <a:t>If m is finite, takes time O(</a:t>
            </a:r>
            <a:r>
              <a:rPr lang="en-US" sz="2000" dirty="0" err="1"/>
              <a:t>b</a:t>
            </a:r>
            <a:r>
              <a:rPr lang="en-US" sz="2000" baseline="30000" dirty="0" err="1"/>
              <a:t>m</a:t>
            </a:r>
            <a:r>
              <a:rPr lang="en-US" sz="2000" dirty="0"/>
              <a:t>)</a:t>
            </a:r>
          </a:p>
          <a:p>
            <a:pPr lvl="3"/>
            <a:endParaRPr lang="en-US" sz="1200" dirty="0"/>
          </a:p>
          <a:p>
            <a:r>
              <a:rPr lang="en-US" sz="2400" dirty="0"/>
              <a:t>How much space does the frontier take?</a:t>
            </a:r>
          </a:p>
          <a:p>
            <a:pPr lvl="1"/>
            <a:r>
              <a:rPr lang="en-US" sz="2000" dirty="0"/>
              <a:t>Only has siblings on path to root, so O(</a:t>
            </a:r>
            <a:r>
              <a:rPr lang="en-US" sz="2000" dirty="0" err="1"/>
              <a:t>bm</a:t>
            </a:r>
            <a:r>
              <a:rPr lang="en-US" sz="2000" dirty="0"/>
              <a:t>)</a:t>
            </a:r>
          </a:p>
          <a:p>
            <a:pPr lvl="3"/>
            <a:endParaRPr lang="en-US" sz="1200" dirty="0"/>
          </a:p>
          <a:p>
            <a:r>
              <a:rPr lang="en-US" sz="2400" dirty="0"/>
              <a:t>Is it complete?</a:t>
            </a:r>
          </a:p>
          <a:p>
            <a:pPr lvl="1"/>
            <a:r>
              <a:rPr lang="en-US" sz="2000" dirty="0"/>
              <a:t>m could be infinite, so only if we prevent cycles (graph search)</a:t>
            </a:r>
          </a:p>
          <a:p>
            <a:pPr lvl="3"/>
            <a:endParaRPr lang="en-US" sz="1200" dirty="0"/>
          </a:p>
          <a:p>
            <a:r>
              <a:rPr lang="en-US" sz="2400" dirty="0"/>
              <a:t>Is it optimal?</a:t>
            </a:r>
          </a:p>
          <a:p>
            <a:pPr lvl="1"/>
            <a:r>
              <a:rPr lang="en-US" sz="2000" dirty="0"/>
              <a:t>No, it finds the “leftmost” solution, regardless of depth or cost</a:t>
            </a:r>
          </a:p>
          <a:p>
            <a:pPr lvl="1"/>
            <a:endParaRPr lang="en-US" sz="2000" dirty="0"/>
          </a:p>
        </p:txBody>
      </p:sp>
      <p:sp>
        <p:nvSpPr>
          <p:cNvPr id="31" name="Freeform 47"/>
          <p:cNvSpPr>
            <a:spLocks/>
          </p:cNvSpPr>
          <p:nvPr/>
        </p:nvSpPr>
        <p:spPr bwMode="auto">
          <a:xfrm>
            <a:off x="7389813" y="2057317"/>
            <a:ext cx="1373163" cy="2478171"/>
          </a:xfrm>
          <a:custGeom>
            <a:avLst/>
            <a:gdLst>
              <a:gd name="T0" fmla="*/ 0 w 1201"/>
              <a:gd name="T1" fmla="*/ 2147483647 h 1609"/>
              <a:gd name="T2" fmla="*/ 2147483647 w 1201"/>
              <a:gd name="T3" fmla="*/ 2147483647 h 1609"/>
              <a:gd name="T4" fmla="*/ 2147483647 w 1201"/>
              <a:gd name="T5" fmla="*/ 2147483647 h 1609"/>
              <a:gd name="T6" fmla="*/ 2147483647 w 1201"/>
              <a:gd name="T7" fmla="*/ 0 h 1609"/>
              <a:gd name="T8" fmla="*/ 0 w 1201"/>
              <a:gd name="T9" fmla="*/ 2147483647 h 160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1"/>
              <a:gd name="T16" fmla="*/ 0 h 1609"/>
              <a:gd name="T17" fmla="*/ 1201 w 1201"/>
              <a:gd name="T18" fmla="*/ 1609 h 1609"/>
              <a:gd name="connsiteX0" fmla="*/ 0 w 11997"/>
              <a:gd name="connsiteY0" fmla="*/ 9702 h 9702"/>
              <a:gd name="connsiteX1" fmla="*/ 10000 w 11997"/>
              <a:gd name="connsiteY1" fmla="*/ 9677 h 9702"/>
              <a:gd name="connsiteX2" fmla="*/ 9417 w 11997"/>
              <a:gd name="connsiteY2" fmla="*/ 4158 h 9702"/>
              <a:gd name="connsiteX3" fmla="*/ 11997 w 11997"/>
              <a:gd name="connsiteY3" fmla="*/ 0 h 9702"/>
              <a:gd name="connsiteX4" fmla="*/ 0 w 11997"/>
              <a:gd name="connsiteY4" fmla="*/ 9702 h 9702"/>
              <a:gd name="connsiteX0" fmla="*/ 0 w 10000"/>
              <a:gd name="connsiteY0" fmla="*/ 10000 h 10000"/>
              <a:gd name="connsiteX1" fmla="*/ 8335 w 10000"/>
              <a:gd name="connsiteY1" fmla="*/ 9974 h 10000"/>
              <a:gd name="connsiteX2" fmla="*/ 8890 w 10000"/>
              <a:gd name="connsiteY2" fmla="*/ 4305 h 10000"/>
              <a:gd name="connsiteX3" fmla="*/ 10000 w 10000"/>
              <a:gd name="connsiteY3" fmla="*/ 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8335" y="9974"/>
                </a:lnTo>
                <a:cubicBezTo>
                  <a:pt x="8174" y="8078"/>
                  <a:pt x="9052" y="6201"/>
                  <a:pt x="8890" y="4305"/>
                </a:cubicBezTo>
                <a:lnTo>
                  <a:pt x="10000" y="0"/>
                </a:lnTo>
                <a:lnTo>
                  <a:pt x="0" y="1000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400"/>
          </a:p>
        </p:txBody>
      </p:sp>
      <p:sp>
        <p:nvSpPr>
          <p:cNvPr id="32" name="Freeform 47"/>
          <p:cNvSpPr>
            <a:spLocks/>
          </p:cNvSpPr>
          <p:nvPr/>
        </p:nvSpPr>
        <p:spPr bwMode="auto">
          <a:xfrm>
            <a:off x="7389841" y="2057409"/>
            <a:ext cx="1373179" cy="2514599"/>
          </a:xfrm>
          <a:custGeom>
            <a:avLst/>
            <a:gdLst>
              <a:gd name="T0" fmla="*/ 0 w 1201"/>
              <a:gd name="T1" fmla="*/ 2147483647 h 1609"/>
              <a:gd name="T2" fmla="*/ 2147483647 w 1201"/>
              <a:gd name="T3" fmla="*/ 2147483647 h 1609"/>
              <a:gd name="T4" fmla="*/ 2147483647 w 1201"/>
              <a:gd name="T5" fmla="*/ 2147483647 h 1609"/>
              <a:gd name="T6" fmla="*/ 2147483647 w 1201"/>
              <a:gd name="T7" fmla="*/ 0 h 1609"/>
              <a:gd name="T8" fmla="*/ 0 w 1201"/>
              <a:gd name="T9" fmla="*/ 2147483647 h 160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1"/>
              <a:gd name="T16" fmla="*/ 0 h 1609"/>
              <a:gd name="T17" fmla="*/ 1201 w 1201"/>
              <a:gd name="T18" fmla="*/ 1609 h 1609"/>
              <a:gd name="connsiteX0" fmla="*/ 0 w 11997"/>
              <a:gd name="connsiteY0" fmla="*/ 9702 h 9702"/>
              <a:gd name="connsiteX1" fmla="*/ 10000 w 11997"/>
              <a:gd name="connsiteY1" fmla="*/ 9677 h 9702"/>
              <a:gd name="connsiteX2" fmla="*/ 9417 w 11997"/>
              <a:gd name="connsiteY2" fmla="*/ 4158 h 9702"/>
              <a:gd name="connsiteX3" fmla="*/ 11997 w 11997"/>
              <a:gd name="connsiteY3" fmla="*/ 0 h 9702"/>
              <a:gd name="connsiteX4" fmla="*/ 0 w 11997"/>
              <a:gd name="connsiteY4" fmla="*/ 9702 h 9702"/>
              <a:gd name="connsiteX0" fmla="*/ 0 w 10000"/>
              <a:gd name="connsiteY0" fmla="*/ 10000 h 10000"/>
              <a:gd name="connsiteX1" fmla="*/ 8335 w 10000"/>
              <a:gd name="connsiteY1" fmla="*/ 9974 h 10000"/>
              <a:gd name="connsiteX2" fmla="*/ 8890 w 10000"/>
              <a:gd name="connsiteY2" fmla="*/ 4305 h 10000"/>
              <a:gd name="connsiteX3" fmla="*/ 10000 w 10000"/>
              <a:gd name="connsiteY3" fmla="*/ 0 h 10000"/>
              <a:gd name="connsiteX4" fmla="*/ 0 w 10000"/>
              <a:gd name="connsiteY4" fmla="*/ 10000 h 10000"/>
              <a:gd name="connsiteX0" fmla="*/ 0 w 16352"/>
              <a:gd name="connsiteY0" fmla="*/ 10000 h 10000"/>
              <a:gd name="connsiteX1" fmla="*/ 8335 w 16352"/>
              <a:gd name="connsiteY1" fmla="*/ 9974 h 10000"/>
              <a:gd name="connsiteX2" fmla="*/ 8890 w 16352"/>
              <a:gd name="connsiteY2" fmla="*/ 4305 h 10000"/>
              <a:gd name="connsiteX3" fmla="*/ 16352 w 16352"/>
              <a:gd name="connsiteY3" fmla="*/ 0 h 10000"/>
              <a:gd name="connsiteX4" fmla="*/ 0 w 16352"/>
              <a:gd name="connsiteY4" fmla="*/ 10000 h 10000"/>
              <a:gd name="connsiteX0" fmla="*/ 0 w 16352"/>
              <a:gd name="connsiteY0" fmla="*/ 10000 h 10000"/>
              <a:gd name="connsiteX1" fmla="*/ 8335 w 16352"/>
              <a:gd name="connsiteY1" fmla="*/ 9974 h 10000"/>
              <a:gd name="connsiteX2" fmla="*/ 10907 w 16352"/>
              <a:gd name="connsiteY2" fmla="*/ 4612 h 10000"/>
              <a:gd name="connsiteX3" fmla="*/ 16352 w 16352"/>
              <a:gd name="connsiteY3" fmla="*/ 0 h 10000"/>
              <a:gd name="connsiteX4" fmla="*/ 0 w 16352"/>
              <a:gd name="connsiteY4" fmla="*/ 10000 h 10000"/>
              <a:gd name="connsiteX0" fmla="*/ 0 w 16352"/>
              <a:gd name="connsiteY0" fmla="*/ 10000 h 10000"/>
              <a:gd name="connsiteX1" fmla="*/ 8335 w 16352"/>
              <a:gd name="connsiteY1" fmla="*/ 9974 h 10000"/>
              <a:gd name="connsiteX2" fmla="*/ 10907 w 16352"/>
              <a:gd name="connsiteY2" fmla="*/ 4612 h 10000"/>
              <a:gd name="connsiteX3" fmla="*/ 16352 w 16352"/>
              <a:gd name="connsiteY3" fmla="*/ 0 h 10000"/>
              <a:gd name="connsiteX4" fmla="*/ 0 w 16352"/>
              <a:gd name="connsiteY4" fmla="*/ 10000 h 10000"/>
              <a:gd name="connsiteX0" fmla="*/ 0 w 16352"/>
              <a:gd name="connsiteY0" fmla="*/ 10000 h 10147"/>
              <a:gd name="connsiteX1" fmla="*/ 6370 w 16352"/>
              <a:gd name="connsiteY1" fmla="*/ 10147 h 10147"/>
              <a:gd name="connsiteX2" fmla="*/ 10907 w 16352"/>
              <a:gd name="connsiteY2" fmla="*/ 4612 h 10147"/>
              <a:gd name="connsiteX3" fmla="*/ 16352 w 16352"/>
              <a:gd name="connsiteY3" fmla="*/ 0 h 10147"/>
              <a:gd name="connsiteX4" fmla="*/ 0 w 16352"/>
              <a:gd name="connsiteY4" fmla="*/ 10000 h 10147"/>
              <a:gd name="connsiteX0" fmla="*/ 0 w 16352"/>
              <a:gd name="connsiteY0" fmla="*/ 10000 h 10147"/>
              <a:gd name="connsiteX1" fmla="*/ 6370 w 16352"/>
              <a:gd name="connsiteY1" fmla="*/ 10147 h 10147"/>
              <a:gd name="connsiteX2" fmla="*/ 10907 w 16352"/>
              <a:gd name="connsiteY2" fmla="*/ 4612 h 10147"/>
              <a:gd name="connsiteX3" fmla="*/ 16352 w 16352"/>
              <a:gd name="connsiteY3" fmla="*/ 0 h 10147"/>
              <a:gd name="connsiteX4" fmla="*/ 0 w 16352"/>
              <a:gd name="connsiteY4" fmla="*/ 10000 h 10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2" h="10147">
                <a:moveTo>
                  <a:pt x="0" y="10000"/>
                </a:moveTo>
                <a:lnTo>
                  <a:pt x="6370" y="10147"/>
                </a:lnTo>
                <a:cubicBezTo>
                  <a:pt x="6209" y="8251"/>
                  <a:pt x="8940" y="7679"/>
                  <a:pt x="10907" y="4612"/>
                </a:cubicBezTo>
                <a:lnTo>
                  <a:pt x="16352" y="0"/>
                </a:lnTo>
                <a:lnTo>
                  <a:pt x="0" y="1000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400"/>
          </a:p>
        </p:txBody>
      </p:sp>
      <p:sp>
        <p:nvSpPr>
          <p:cNvPr id="33" name="Oval 41"/>
          <p:cNvSpPr>
            <a:spLocks noChangeArrowheads="1"/>
          </p:cNvSpPr>
          <p:nvPr/>
        </p:nvSpPr>
        <p:spPr bwMode="auto">
          <a:xfrm>
            <a:off x="9421813" y="3429003"/>
            <a:ext cx="179387" cy="179388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8" tIns="45718" rIns="91428" bIns="45718" anchor="ctr"/>
          <a:lstStyle/>
          <a:p>
            <a:endParaRPr lang="en-US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1" grpId="1" animBg="1"/>
      <p:bldP spid="32" grpId="0" animBg="1"/>
      <p:bldP spid="32" grpId="1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64"/>
          <p:cNvSpPr>
            <a:spLocks/>
          </p:cNvSpPr>
          <p:nvPr/>
        </p:nvSpPr>
        <p:spPr bwMode="auto">
          <a:xfrm>
            <a:off x="8526461" y="2038351"/>
            <a:ext cx="541339" cy="419100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400"/>
          </a:p>
        </p:txBody>
      </p:sp>
      <p:sp>
        <p:nvSpPr>
          <p:cNvPr id="802818" name="Freeform 2"/>
          <p:cNvSpPr>
            <a:spLocks/>
          </p:cNvSpPr>
          <p:nvPr/>
        </p:nvSpPr>
        <p:spPr bwMode="auto">
          <a:xfrm>
            <a:off x="7939088" y="2020896"/>
            <a:ext cx="1725613" cy="1470025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400"/>
          </a:p>
        </p:txBody>
      </p:sp>
      <p:sp>
        <p:nvSpPr>
          <p:cNvPr id="35" name="Freeform 4"/>
          <p:cNvSpPr>
            <a:spLocks/>
          </p:cNvSpPr>
          <p:nvPr/>
        </p:nvSpPr>
        <p:spPr bwMode="auto">
          <a:xfrm>
            <a:off x="8077200" y="2038349"/>
            <a:ext cx="1447800" cy="1162051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400"/>
          </a:p>
        </p:txBody>
      </p:sp>
      <p:sp>
        <p:nvSpPr>
          <p:cNvPr id="37" name="Freeform 4"/>
          <p:cNvSpPr>
            <a:spLocks/>
          </p:cNvSpPr>
          <p:nvPr/>
        </p:nvSpPr>
        <p:spPr bwMode="auto">
          <a:xfrm>
            <a:off x="8305809" y="2038349"/>
            <a:ext cx="990599" cy="781051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40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Breadth-First Search (BFS) Properties</a:t>
            </a:r>
          </a:p>
        </p:txBody>
      </p:sp>
      <p:sp>
        <p:nvSpPr>
          <p:cNvPr id="38" name="Content Placeholder 37"/>
          <p:cNvSpPr>
            <a:spLocks noGrp="1"/>
          </p:cNvSpPr>
          <p:nvPr>
            <p:ph idx="1"/>
          </p:nvPr>
        </p:nvSpPr>
        <p:spPr>
          <a:xfrm>
            <a:off x="406400" y="1397003"/>
            <a:ext cx="5689600" cy="4729164"/>
          </a:xfrm>
        </p:spPr>
        <p:txBody>
          <a:bodyPr/>
          <a:lstStyle/>
          <a:p>
            <a:r>
              <a:rPr lang="en-US" sz="2400" dirty="0"/>
              <a:t>What nodes does BFS expand?</a:t>
            </a:r>
          </a:p>
          <a:p>
            <a:pPr lvl="1"/>
            <a:r>
              <a:rPr lang="en-US" sz="2000" dirty="0"/>
              <a:t>Processes all nodes above shallowest solution</a:t>
            </a:r>
          </a:p>
          <a:p>
            <a:pPr lvl="1"/>
            <a:r>
              <a:rPr lang="en-US" sz="2000" dirty="0"/>
              <a:t>Let depth of shallowest solution be s</a:t>
            </a:r>
          </a:p>
          <a:p>
            <a:pPr lvl="1"/>
            <a:r>
              <a:rPr lang="en-US" sz="2000" dirty="0"/>
              <a:t>Search takes time O(</a:t>
            </a:r>
            <a:r>
              <a:rPr lang="en-US" sz="2000" dirty="0" err="1"/>
              <a:t>b</a:t>
            </a:r>
            <a:r>
              <a:rPr lang="en-US" sz="2000" baseline="30000" dirty="0" err="1"/>
              <a:t>s</a:t>
            </a:r>
            <a:r>
              <a:rPr lang="en-US" sz="2000" dirty="0"/>
              <a:t>)</a:t>
            </a:r>
          </a:p>
          <a:p>
            <a:pPr lvl="3"/>
            <a:endParaRPr lang="en-US" sz="1200" dirty="0"/>
          </a:p>
          <a:p>
            <a:r>
              <a:rPr lang="en-US" sz="2400" dirty="0"/>
              <a:t>How much space does the frontier take?</a:t>
            </a:r>
          </a:p>
          <a:p>
            <a:pPr lvl="1"/>
            <a:r>
              <a:rPr lang="en-US" sz="2000" dirty="0"/>
              <a:t>Has roughly the last tier, so O(</a:t>
            </a:r>
            <a:r>
              <a:rPr lang="en-US" sz="2000" dirty="0" err="1"/>
              <a:t>b</a:t>
            </a:r>
            <a:r>
              <a:rPr lang="en-US" sz="2000" baseline="30000" dirty="0" err="1"/>
              <a:t>s</a:t>
            </a:r>
            <a:r>
              <a:rPr lang="en-US" sz="2000" dirty="0"/>
              <a:t>)</a:t>
            </a:r>
          </a:p>
          <a:p>
            <a:pPr lvl="3"/>
            <a:endParaRPr lang="en-US" sz="1200" dirty="0"/>
          </a:p>
          <a:p>
            <a:r>
              <a:rPr lang="en-US" sz="2400" dirty="0"/>
              <a:t>Is it complete?</a:t>
            </a:r>
          </a:p>
          <a:p>
            <a:pPr lvl="1"/>
            <a:r>
              <a:rPr lang="en-US" sz="2000" dirty="0"/>
              <a:t>s must be finite if a solution exists, so yes!</a:t>
            </a:r>
          </a:p>
          <a:p>
            <a:pPr lvl="2"/>
            <a:endParaRPr lang="en-US" sz="800" dirty="0"/>
          </a:p>
          <a:p>
            <a:r>
              <a:rPr lang="en-US" sz="2400" dirty="0"/>
              <a:t>Is it optimal?</a:t>
            </a:r>
          </a:p>
          <a:p>
            <a:pPr lvl="1"/>
            <a:r>
              <a:rPr lang="en-US" sz="2000" dirty="0"/>
              <a:t>Only if costs are all the same (more on costs later)</a:t>
            </a:r>
          </a:p>
          <a:p>
            <a:endParaRPr lang="en-US" dirty="0"/>
          </a:p>
        </p:txBody>
      </p:sp>
      <p:sp>
        <p:nvSpPr>
          <p:cNvPr id="24614" name="Freeform 38"/>
          <p:cNvSpPr>
            <a:spLocks/>
          </p:cNvSpPr>
          <p:nvPr/>
        </p:nvSpPr>
        <p:spPr bwMode="auto">
          <a:xfrm>
            <a:off x="7346959" y="2001835"/>
            <a:ext cx="2927351" cy="2554288"/>
          </a:xfrm>
          <a:custGeom>
            <a:avLst/>
            <a:gdLst>
              <a:gd name="T0" fmla="*/ 0 w 1844"/>
              <a:gd name="T1" fmla="*/ 2147483647 h 1609"/>
              <a:gd name="T2" fmla="*/ 2147483647 w 1844"/>
              <a:gd name="T3" fmla="*/ 2147483647 h 1609"/>
              <a:gd name="T4" fmla="*/ 2147483647 w 1844"/>
              <a:gd name="T5" fmla="*/ 0 h 1609"/>
              <a:gd name="T6" fmla="*/ 0 w 1844"/>
              <a:gd name="T7" fmla="*/ 2147483647 h 1609"/>
              <a:gd name="T8" fmla="*/ 0 60000 65536"/>
              <a:gd name="T9" fmla="*/ 0 60000 65536"/>
              <a:gd name="T10" fmla="*/ 0 60000 65536"/>
              <a:gd name="T11" fmla="*/ 0 60000 65536"/>
              <a:gd name="T12" fmla="*/ 0 w 1844"/>
              <a:gd name="T13" fmla="*/ 0 h 1609"/>
              <a:gd name="T14" fmla="*/ 1844 w 1844"/>
              <a:gd name="T15" fmla="*/ 1609 h 16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44" h="1609">
                <a:moveTo>
                  <a:pt x="0" y="1609"/>
                </a:moveTo>
                <a:lnTo>
                  <a:pt x="1844" y="1609"/>
                </a:lnTo>
                <a:lnTo>
                  <a:pt x="915" y="0"/>
                </a:lnTo>
                <a:lnTo>
                  <a:pt x="0" y="1609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400"/>
          </a:p>
        </p:txBody>
      </p:sp>
      <p:sp>
        <p:nvSpPr>
          <p:cNvPr id="24615" name="Oval 39"/>
          <p:cNvSpPr>
            <a:spLocks noChangeArrowheads="1"/>
          </p:cNvSpPr>
          <p:nvPr/>
        </p:nvSpPr>
        <p:spPr bwMode="auto">
          <a:xfrm>
            <a:off x="8701091" y="1931987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400"/>
          </a:p>
        </p:txBody>
      </p:sp>
      <p:sp>
        <p:nvSpPr>
          <p:cNvPr id="24616" name="Oval 40"/>
          <p:cNvSpPr>
            <a:spLocks noChangeArrowheads="1"/>
          </p:cNvSpPr>
          <p:nvPr/>
        </p:nvSpPr>
        <p:spPr bwMode="auto">
          <a:xfrm>
            <a:off x="8469315" y="2357439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400"/>
          </a:p>
        </p:txBody>
      </p:sp>
      <p:sp>
        <p:nvSpPr>
          <p:cNvPr id="24617" name="Oval 41"/>
          <p:cNvSpPr>
            <a:spLocks noChangeArrowheads="1"/>
          </p:cNvSpPr>
          <p:nvPr/>
        </p:nvSpPr>
        <p:spPr bwMode="auto">
          <a:xfrm>
            <a:off x="8945563" y="2347911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400"/>
          </a:p>
        </p:txBody>
      </p:sp>
      <p:sp>
        <p:nvSpPr>
          <p:cNvPr id="24618" name="Text Box 42"/>
          <p:cNvSpPr txBox="1">
            <a:spLocks noChangeArrowheads="1"/>
          </p:cNvSpPr>
          <p:nvPr/>
        </p:nvSpPr>
        <p:spPr bwMode="auto">
          <a:xfrm>
            <a:off x="8599497" y="2208215"/>
            <a:ext cx="274639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/>
              <a:t>…</a:t>
            </a:r>
          </a:p>
        </p:txBody>
      </p:sp>
      <p:sp>
        <p:nvSpPr>
          <p:cNvPr id="24619" name="Freeform 43"/>
          <p:cNvSpPr>
            <a:spLocks/>
          </p:cNvSpPr>
          <p:nvPr/>
        </p:nvSpPr>
        <p:spPr bwMode="auto">
          <a:xfrm>
            <a:off x="8582027" y="2162175"/>
            <a:ext cx="444500" cy="88900"/>
          </a:xfrm>
          <a:custGeom>
            <a:avLst/>
            <a:gdLst>
              <a:gd name="T0" fmla="*/ 0 w 280"/>
              <a:gd name="T1" fmla="*/ 2147483647 h 56"/>
              <a:gd name="T2" fmla="*/ 2147483647 w 280"/>
              <a:gd name="T3" fmla="*/ 2147483647 h 56"/>
              <a:gd name="T4" fmla="*/ 2147483647 w 280"/>
              <a:gd name="T5" fmla="*/ 0 h 56"/>
              <a:gd name="T6" fmla="*/ 0 60000 65536"/>
              <a:gd name="T7" fmla="*/ 0 60000 65536"/>
              <a:gd name="T8" fmla="*/ 0 60000 65536"/>
              <a:gd name="T9" fmla="*/ 0 w 280"/>
              <a:gd name="T10" fmla="*/ 0 h 56"/>
              <a:gd name="T11" fmla="*/ 280 w 280"/>
              <a:gd name="T12" fmla="*/ 56 h 5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0" h="56">
                <a:moveTo>
                  <a:pt x="0" y="11"/>
                </a:moveTo>
                <a:cubicBezTo>
                  <a:pt x="52" y="33"/>
                  <a:pt x="104" y="56"/>
                  <a:pt x="151" y="54"/>
                </a:cubicBezTo>
                <a:cubicBezTo>
                  <a:pt x="198" y="52"/>
                  <a:pt x="239" y="26"/>
                  <a:pt x="28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sm" len="sm"/>
          </a:ln>
        </p:spPr>
        <p:txBody>
          <a:bodyPr lIns="91424" tIns="45718" rIns="91424" bIns="45718"/>
          <a:lstStyle/>
          <a:p>
            <a:endParaRPr lang="en-US" sz="2400"/>
          </a:p>
        </p:txBody>
      </p:sp>
      <p:sp>
        <p:nvSpPr>
          <p:cNvPr id="24620" name="Text Box 44"/>
          <p:cNvSpPr txBox="1">
            <a:spLocks noChangeArrowheads="1"/>
          </p:cNvSpPr>
          <p:nvPr/>
        </p:nvSpPr>
        <p:spPr bwMode="auto">
          <a:xfrm>
            <a:off x="8983665" y="1960563"/>
            <a:ext cx="298451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/>
              <a:t>b</a:t>
            </a:r>
          </a:p>
        </p:txBody>
      </p:sp>
      <p:sp>
        <p:nvSpPr>
          <p:cNvPr id="24621" name="Text Box 45"/>
          <p:cNvSpPr txBox="1">
            <a:spLocks noChangeArrowheads="1"/>
          </p:cNvSpPr>
          <p:nvPr/>
        </p:nvSpPr>
        <p:spPr bwMode="auto">
          <a:xfrm>
            <a:off x="10410829" y="1812927"/>
            <a:ext cx="111918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/>
              <a:t>1 node</a:t>
            </a:r>
          </a:p>
        </p:txBody>
      </p:sp>
      <p:sp>
        <p:nvSpPr>
          <p:cNvPr id="24622" name="Text Box 46"/>
          <p:cNvSpPr txBox="1">
            <a:spLocks noChangeArrowheads="1"/>
          </p:cNvSpPr>
          <p:nvPr/>
        </p:nvSpPr>
        <p:spPr bwMode="auto">
          <a:xfrm>
            <a:off x="10412414" y="2243139"/>
            <a:ext cx="1373185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b nodes</a:t>
            </a:r>
          </a:p>
        </p:txBody>
      </p:sp>
      <p:sp>
        <p:nvSpPr>
          <p:cNvPr id="24623" name="Text Box 47"/>
          <p:cNvSpPr txBox="1">
            <a:spLocks noChangeArrowheads="1"/>
          </p:cNvSpPr>
          <p:nvPr/>
        </p:nvSpPr>
        <p:spPr bwMode="auto">
          <a:xfrm>
            <a:off x="10412414" y="2654301"/>
            <a:ext cx="1373185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b</a:t>
            </a:r>
            <a:r>
              <a:rPr lang="en-US" sz="2400" baseline="30000" dirty="0"/>
              <a:t>2</a:t>
            </a:r>
            <a:r>
              <a:rPr lang="en-US" sz="2400" dirty="0"/>
              <a:t> nodes</a:t>
            </a:r>
          </a:p>
        </p:txBody>
      </p:sp>
      <p:sp>
        <p:nvSpPr>
          <p:cNvPr id="24624" name="Text Box 48"/>
          <p:cNvSpPr txBox="1">
            <a:spLocks noChangeArrowheads="1"/>
          </p:cNvSpPr>
          <p:nvPr/>
        </p:nvSpPr>
        <p:spPr bwMode="auto">
          <a:xfrm>
            <a:off x="10426703" y="4203699"/>
            <a:ext cx="1460500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/>
              <a:t>b</a:t>
            </a:r>
            <a:r>
              <a:rPr lang="en-US" sz="2400" baseline="30000"/>
              <a:t>m</a:t>
            </a:r>
            <a:r>
              <a:rPr lang="en-US" sz="2400"/>
              <a:t> nodes</a:t>
            </a:r>
          </a:p>
        </p:txBody>
      </p:sp>
      <p:sp>
        <p:nvSpPr>
          <p:cNvPr id="24625" name="Oval 49"/>
          <p:cNvSpPr>
            <a:spLocks noChangeArrowheads="1"/>
          </p:cNvSpPr>
          <p:nvPr/>
        </p:nvSpPr>
        <p:spPr bwMode="auto">
          <a:xfrm>
            <a:off x="8140701" y="4473577"/>
            <a:ext cx="179387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400"/>
          </a:p>
        </p:txBody>
      </p:sp>
      <p:sp>
        <p:nvSpPr>
          <p:cNvPr id="24626" name="Oval 50"/>
          <p:cNvSpPr>
            <a:spLocks noChangeArrowheads="1"/>
          </p:cNvSpPr>
          <p:nvPr/>
        </p:nvSpPr>
        <p:spPr bwMode="auto">
          <a:xfrm>
            <a:off x="9193215" y="3397249"/>
            <a:ext cx="179388" cy="179387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400"/>
          </a:p>
        </p:txBody>
      </p:sp>
      <p:sp>
        <p:nvSpPr>
          <p:cNvPr id="24627" name="Oval 51"/>
          <p:cNvSpPr>
            <a:spLocks noChangeArrowheads="1"/>
          </p:cNvSpPr>
          <p:nvPr/>
        </p:nvSpPr>
        <p:spPr bwMode="auto">
          <a:xfrm>
            <a:off x="8713787" y="3952877"/>
            <a:ext cx="179388" cy="179387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400"/>
          </a:p>
        </p:txBody>
      </p:sp>
      <p:sp>
        <p:nvSpPr>
          <p:cNvPr id="24631" name="AutoShape 55"/>
          <p:cNvSpPr>
            <a:spLocks/>
          </p:cNvSpPr>
          <p:nvPr/>
        </p:nvSpPr>
        <p:spPr bwMode="auto">
          <a:xfrm>
            <a:off x="6915149" y="1752608"/>
            <a:ext cx="265112" cy="1684337"/>
          </a:xfrm>
          <a:prstGeom prst="leftBrace">
            <a:avLst>
              <a:gd name="adj1" fmla="val 5294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400"/>
          </a:p>
        </p:txBody>
      </p:sp>
      <p:sp>
        <p:nvSpPr>
          <p:cNvPr id="24632" name="Text Box 56"/>
          <p:cNvSpPr txBox="1">
            <a:spLocks noChangeArrowheads="1"/>
          </p:cNvSpPr>
          <p:nvPr/>
        </p:nvSpPr>
        <p:spPr bwMode="auto">
          <a:xfrm>
            <a:off x="5905504" y="2392362"/>
            <a:ext cx="126523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s tiers</a:t>
            </a:r>
          </a:p>
        </p:txBody>
      </p:sp>
      <p:sp>
        <p:nvSpPr>
          <p:cNvPr id="24637" name="Text Box 61"/>
          <p:cNvSpPr txBox="1">
            <a:spLocks noChangeArrowheads="1"/>
          </p:cNvSpPr>
          <p:nvPr/>
        </p:nvSpPr>
        <p:spPr bwMode="auto">
          <a:xfrm>
            <a:off x="10401302" y="3222098"/>
            <a:ext cx="1791957" cy="461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 err="1"/>
              <a:t>b</a:t>
            </a:r>
            <a:r>
              <a:rPr lang="en-US" sz="2400" baseline="30000" dirty="0" err="1"/>
              <a:t>s</a:t>
            </a:r>
            <a:r>
              <a:rPr lang="en-US" sz="2400" dirty="0"/>
              <a:t> nodes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6" grpId="1" animBg="1"/>
      <p:bldP spid="802818" grpId="0" animBg="1"/>
      <p:bldP spid="35" grpId="0" animBg="1"/>
      <p:bldP spid="35" grpId="1" animBg="1"/>
      <p:bldP spid="37" grpId="0" animBg="1"/>
      <p:bldP spid="37" grpId="1" animBg="1"/>
      <p:bldP spid="24631" grpId="0" animBg="1"/>
      <p:bldP spid="24632" grpId="0"/>
      <p:bldP spid="2463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250" name="Freeform 2"/>
          <p:cNvSpPr>
            <a:spLocks/>
          </p:cNvSpPr>
          <p:nvPr/>
        </p:nvSpPr>
        <p:spPr bwMode="auto">
          <a:xfrm>
            <a:off x="9250359" y="2112965"/>
            <a:ext cx="965200" cy="828675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821251" name="Freeform 3"/>
          <p:cNvSpPr>
            <a:spLocks/>
          </p:cNvSpPr>
          <p:nvPr/>
        </p:nvSpPr>
        <p:spPr bwMode="auto">
          <a:xfrm>
            <a:off x="8866184" y="2112973"/>
            <a:ext cx="1725613" cy="1470025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821252" name="Freeform 4"/>
          <p:cNvSpPr>
            <a:spLocks/>
          </p:cNvSpPr>
          <p:nvPr/>
        </p:nvSpPr>
        <p:spPr bwMode="auto">
          <a:xfrm>
            <a:off x="9070983" y="2119313"/>
            <a:ext cx="1323975" cy="1162051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Iterative Deepening</a:t>
            </a:r>
          </a:p>
        </p:txBody>
      </p:sp>
      <p:sp>
        <p:nvSpPr>
          <p:cNvPr id="26679" name="Freeform 55"/>
          <p:cNvSpPr>
            <a:spLocks/>
          </p:cNvSpPr>
          <p:nvPr/>
        </p:nvSpPr>
        <p:spPr bwMode="auto">
          <a:xfrm>
            <a:off x="8274057" y="2093912"/>
            <a:ext cx="2927351" cy="2554288"/>
          </a:xfrm>
          <a:custGeom>
            <a:avLst/>
            <a:gdLst>
              <a:gd name="T0" fmla="*/ 0 w 1844"/>
              <a:gd name="T1" fmla="*/ 2147483647 h 1609"/>
              <a:gd name="T2" fmla="*/ 2147483647 w 1844"/>
              <a:gd name="T3" fmla="*/ 2147483647 h 1609"/>
              <a:gd name="T4" fmla="*/ 2147483647 w 1844"/>
              <a:gd name="T5" fmla="*/ 0 h 1609"/>
              <a:gd name="T6" fmla="*/ 0 w 1844"/>
              <a:gd name="T7" fmla="*/ 2147483647 h 1609"/>
              <a:gd name="T8" fmla="*/ 0 60000 65536"/>
              <a:gd name="T9" fmla="*/ 0 60000 65536"/>
              <a:gd name="T10" fmla="*/ 0 60000 65536"/>
              <a:gd name="T11" fmla="*/ 0 60000 65536"/>
              <a:gd name="T12" fmla="*/ 0 w 1844"/>
              <a:gd name="T13" fmla="*/ 0 h 1609"/>
              <a:gd name="T14" fmla="*/ 1844 w 1844"/>
              <a:gd name="T15" fmla="*/ 1609 h 16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44" h="1609">
                <a:moveTo>
                  <a:pt x="0" y="1609"/>
                </a:moveTo>
                <a:lnTo>
                  <a:pt x="1844" y="1609"/>
                </a:lnTo>
                <a:lnTo>
                  <a:pt x="915" y="0"/>
                </a:lnTo>
                <a:lnTo>
                  <a:pt x="0" y="1609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26680" name="Oval 56"/>
          <p:cNvSpPr>
            <a:spLocks noChangeArrowheads="1"/>
          </p:cNvSpPr>
          <p:nvPr/>
        </p:nvSpPr>
        <p:spPr bwMode="auto">
          <a:xfrm>
            <a:off x="9628187" y="2024063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26681" name="Oval 57"/>
          <p:cNvSpPr>
            <a:spLocks noChangeArrowheads="1"/>
          </p:cNvSpPr>
          <p:nvPr/>
        </p:nvSpPr>
        <p:spPr bwMode="auto">
          <a:xfrm>
            <a:off x="9396411" y="2449515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26682" name="Oval 58"/>
          <p:cNvSpPr>
            <a:spLocks noChangeArrowheads="1"/>
          </p:cNvSpPr>
          <p:nvPr/>
        </p:nvSpPr>
        <p:spPr bwMode="auto">
          <a:xfrm>
            <a:off x="9872659" y="2439987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26683" name="Text Box 59"/>
          <p:cNvSpPr txBox="1">
            <a:spLocks noChangeArrowheads="1"/>
          </p:cNvSpPr>
          <p:nvPr/>
        </p:nvSpPr>
        <p:spPr bwMode="auto">
          <a:xfrm>
            <a:off x="9526594" y="2300291"/>
            <a:ext cx="274639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…</a:t>
            </a:r>
          </a:p>
        </p:txBody>
      </p:sp>
      <p:sp>
        <p:nvSpPr>
          <p:cNvPr id="26684" name="Freeform 60"/>
          <p:cNvSpPr>
            <a:spLocks/>
          </p:cNvSpPr>
          <p:nvPr/>
        </p:nvSpPr>
        <p:spPr bwMode="auto">
          <a:xfrm>
            <a:off x="9509123" y="2254251"/>
            <a:ext cx="444500" cy="88900"/>
          </a:xfrm>
          <a:custGeom>
            <a:avLst/>
            <a:gdLst>
              <a:gd name="T0" fmla="*/ 0 w 280"/>
              <a:gd name="T1" fmla="*/ 2147483647 h 56"/>
              <a:gd name="T2" fmla="*/ 2147483647 w 280"/>
              <a:gd name="T3" fmla="*/ 2147483647 h 56"/>
              <a:gd name="T4" fmla="*/ 2147483647 w 280"/>
              <a:gd name="T5" fmla="*/ 0 h 56"/>
              <a:gd name="T6" fmla="*/ 0 60000 65536"/>
              <a:gd name="T7" fmla="*/ 0 60000 65536"/>
              <a:gd name="T8" fmla="*/ 0 60000 65536"/>
              <a:gd name="T9" fmla="*/ 0 w 280"/>
              <a:gd name="T10" fmla="*/ 0 h 56"/>
              <a:gd name="T11" fmla="*/ 280 w 280"/>
              <a:gd name="T12" fmla="*/ 56 h 5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0" h="56">
                <a:moveTo>
                  <a:pt x="0" y="11"/>
                </a:moveTo>
                <a:cubicBezTo>
                  <a:pt x="52" y="33"/>
                  <a:pt x="104" y="56"/>
                  <a:pt x="151" y="54"/>
                </a:cubicBezTo>
                <a:cubicBezTo>
                  <a:pt x="198" y="52"/>
                  <a:pt x="239" y="26"/>
                  <a:pt x="28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sm" len="sm"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26685" name="Text Box 61"/>
          <p:cNvSpPr txBox="1">
            <a:spLocks noChangeArrowheads="1"/>
          </p:cNvSpPr>
          <p:nvPr/>
        </p:nvSpPr>
        <p:spPr bwMode="auto">
          <a:xfrm>
            <a:off x="9910761" y="2052639"/>
            <a:ext cx="298451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b</a:t>
            </a:r>
          </a:p>
        </p:txBody>
      </p:sp>
      <p:sp>
        <p:nvSpPr>
          <p:cNvPr id="26686" name="Oval 62"/>
          <p:cNvSpPr>
            <a:spLocks noChangeArrowheads="1"/>
          </p:cNvSpPr>
          <p:nvPr/>
        </p:nvSpPr>
        <p:spPr bwMode="auto">
          <a:xfrm>
            <a:off x="10120311" y="3489325"/>
            <a:ext cx="179388" cy="179387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21312" name="Freeform 64"/>
          <p:cNvSpPr>
            <a:spLocks/>
          </p:cNvSpPr>
          <p:nvPr/>
        </p:nvSpPr>
        <p:spPr bwMode="auto">
          <a:xfrm>
            <a:off x="9472619" y="2119315"/>
            <a:ext cx="511175" cy="419100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30" name="Content Placeholder 29"/>
          <p:cNvSpPr>
            <a:spLocks noGrp="1"/>
          </p:cNvSpPr>
          <p:nvPr>
            <p:ph idx="1"/>
          </p:nvPr>
        </p:nvSpPr>
        <p:spPr>
          <a:xfrm>
            <a:off x="406400" y="1397003"/>
            <a:ext cx="6908800" cy="4729164"/>
          </a:xfrm>
        </p:spPr>
        <p:txBody>
          <a:bodyPr/>
          <a:lstStyle/>
          <a:p>
            <a:r>
              <a:rPr lang="en-US" sz="2800" dirty="0"/>
              <a:t>Idea: get DFS’s space advantage with BFS’s time / shallow-solution advantages</a:t>
            </a:r>
          </a:p>
          <a:p>
            <a:pPr lvl="1"/>
            <a:r>
              <a:rPr lang="en-US" sz="2400" dirty="0"/>
              <a:t>Run a DFS with depth limit 1.  If no solution…</a:t>
            </a:r>
          </a:p>
          <a:p>
            <a:pPr lvl="1"/>
            <a:r>
              <a:rPr lang="en-US" sz="2400" dirty="0"/>
              <a:t>Run a DFS with depth limit 2.  If no solution…</a:t>
            </a:r>
          </a:p>
          <a:p>
            <a:pPr lvl="1"/>
            <a:r>
              <a:rPr lang="en-US" sz="2400" dirty="0"/>
              <a:t>Run a DFS with depth limit 3.  …..</a:t>
            </a:r>
          </a:p>
          <a:p>
            <a:pPr lvl="1"/>
            <a:endParaRPr lang="en-US" sz="2400" dirty="0"/>
          </a:p>
          <a:p>
            <a:r>
              <a:rPr lang="en-US" sz="2800" dirty="0"/>
              <a:t>Isn’t that wastefully redundant?</a:t>
            </a:r>
          </a:p>
          <a:p>
            <a:pPr lvl="1"/>
            <a:r>
              <a:rPr lang="en-US" sz="2400" dirty="0"/>
              <a:t>Generally most work happens in the lowest level searched, so not so bad!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1250" grpId="0" animBg="1"/>
      <p:bldP spid="821251" grpId="0" animBg="1"/>
      <p:bldP spid="821252" grpId="0" animBg="1"/>
      <p:bldP spid="82131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Finding a Least-Cost Path</a:t>
            </a:r>
          </a:p>
        </p:txBody>
      </p:sp>
      <p:grpSp>
        <p:nvGrpSpPr>
          <p:cNvPr id="27652" name="Group 4"/>
          <p:cNvGrpSpPr>
            <a:grpSpLocks/>
          </p:cNvGrpSpPr>
          <p:nvPr/>
        </p:nvGrpSpPr>
        <p:grpSpPr bwMode="auto">
          <a:xfrm>
            <a:off x="2597149" y="1371609"/>
            <a:ext cx="6699251" cy="3840163"/>
            <a:chOff x="768" y="720"/>
            <a:chExt cx="4176" cy="2304"/>
          </a:xfrm>
        </p:grpSpPr>
        <p:grpSp>
          <p:nvGrpSpPr>
            <p:cNvPr id="27653" name="Group 5"/>
            <p:cNvGrpSpPr>
              <a:grpSpLocks/>
            </p:cNvGrpSpPr>
            <p:nvPr/>
          </p:nvGrpSpPr>
          <p:grpSpPr bwMode="auto">
            <a:xfrm>
              <a:off x="768" y="720"/>
              <a:ext cx="4176" cy="2304"/>
              <a:chOff x="336" y="576"/>
              <a:chExt cx="4848" cy="2784"/>
            </a:xfrm>
          </p:grpSpPr>
          <p:sp>
            <p:nvSpPr>
              <p:cNvPr id="27672" name="AutoShape 6"/>
              <p:cNvSpPr>
                <a:spLocks noChangeArrowheads="1"/>
              </p:cNvSpPr>
              <p:nvPr/>
            </p:nvSpPr>
            <p:spPr bwMode="auto">
              <a:xfrm>
                <a:off x="336" y="22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dirty="0"/>
                  <a:t>START</a:t>
                </a:r>
              </a:p>
            </p:txBody>
          </p:sp>
          <p:sp>
            <p:nvSpPr>
              <p:cNvPr id="27673" name="AutoShape 7"/>
              <p:cNvSpPr>
                <a:spLocks noChangeArrowheads="1"/>
              </p:cNvSpPr>
              <p:nvPr/>
            </p:nvSpPr>
            <p:spPr bwMode="auto">
              <a:xfrm>
                <a:off x="4704" y="5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600" dirty="0"/>
                  <a:t>GOAL</a:t>
                </a:r>
              </a:p>
            </p:txBody>
          </p:sp>
          <p:sp>
            <p:nvSpPr>
              <p:cNvPr id="27674" name="AutoShape 8"/>
              <p:cNvSpPr>
                <a:spLocks noChangeArrowheads="1"/>
              </p:cNvSpPr>
              <p:nvPr/>
            </p:nvSpPr>
            <p:spPr bwMode="auto">
              <a:xfrm>
                <a:off x="1728" y="17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d</a:t>
                </a:r>
              </a:p>
            </p:txBody>
          </p:sp>
          <p:sp>
            <p:nvSpPr>
              <p:cNvPr id="27675" name="AutoShape 9"/>
              <p:cNvSpPr>
                <a:spLocks noChangeArrowheads="1"/>
              </p:cNvSpPr>
              <p:nvPr/>
            </p:nvSpPr>
            <p:spPr bwMode="auto">
              <a:xfrm>
                <a:off x="720" y="10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b</a:t>
                </a:r>
              </a:p>
            </p:txBody>
          </p:sp>
          <p:sp>
            <p:nvSpPr>
              <p:cNvPr id="27676" name="AutoShape 10"/>
              <p:cNvSpPr>
                <a:spLocks noChangeArrowheads="1"/>
              </p:cNvSpPr>
              <p:nvPr/>
            </p:nvSpPr>
            <p:spPr bwMode="auto">
              <a:xfrm>
                <a:off x="1200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p</a:t>
                </a:r>
              </a:p>
            </p:txBody>
          </p:sp>
          <p:sp>
            <p:nvSpPr>
              <p:cNvPr id="27677" name="AutoShape 11"/>
              <p:cNvSpPr>
                <a:spLocks noChangeArrowheads="1"/>
              </p:cNvSpPr>
              <p:nvPr/>
            </p:nvSpPr>
            <p:spPr bwMode="auto">
              <a:xfrm>
                <a:off x="2352" y="2880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q</a:t>
                </a:r>
              </a:p>
            </p:txBody>
          </p:sp>
          <p:sp>
            <p:nvSpPr>
              <p:cNvPr id="27678" name="AutoShape 12"/>
              <p:cNvSpPr>
                <a:spLocks noChangeArrowheads="1"/>
              </p:cNvSpPr>
              <p:nvPr/>
            </p:nvSpPr>
            <p:spPr bwMode="auto">
              <a:xfrm>
                <a:off x="2880" y="10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c</a:t>
                </a:r>
              </a:p>
            </p:txBody>
          </p:sp>
          <p:sp>
            <p:nvSpPr>
              <p:cNvPr id="27679" name="AutoShape 13"/>
              <p:cNvSpPr>
                <a:spLocks noChangeArrowheads="1"/>
              </p:cNvSpPr>
              <p:nvPr/>
            </p:nvSpPr>
            <p:spPr bwMode="auto">
              <a:xfrm>
                <a:off x="3552" y="158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e</a:t>
                </a:r>
              </a:p>
            </p:txBody>
          </p:sp>
          <p:sp>
            <p:nvSpPr>
              <p:cNvPr id="27680" name="AutoShape 14"/>
              <p:cNvSpPr>
                <a:spLocks noChangeArrowheads="1"/>
              </p:cNvSpPr>
              <p:nvPr/>
            </p:nvSpPr>
            <p:spPr bwMode="auto">
              <a:xfrm>
                <a:off x="3168" y="22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h</a:t>
                </a:r>
              </a:p>
            </p:txBody>
          </p:sp>
          <p:sp>
            <p:nvSpPr>
              <p:cNvPr id="27681" name="AutoShape 15"/>
              <p:cNvSpPr>
                <a:spLocks noChangeArrowheads="1"/>
              </p:cNvSpPr>
              <p:nvPr/>
            </p:nvSpPr>
            <p:spPr bwMode="auto">
              <a:xfrm>
                <a:off x="1584" y="62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a</a:t>
                </a:r>
              </a:p>
            </p:txBody>
          </p:sp>
          <p:sp>
            <p:nvSpPr>
              <p:cNvPr id="27682" name="AutoShape 16"/>
              <p:cNvSpPr>
                <a:spLocks noChangeArrowheads="1"/>
              </p:cNvSpPr>
              <p:nvPr/>
            </p:nvSpPr>
            <p:spPr bwMode="auto">
              <a:xfrm>
                <a:off x="4560" y="1872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f</a:t>
                </a:r>
              </a:p>
            </p:txBody>
          </p:sp>
          <p:sp>
            <p:nvSpPr>
              <p:cNvPr id="27683" name="AutoShape 17"/>
              <p:cNvSpPr>
                <a:spLocks noChangeArrowheads="1"/>
              </p:cNvSpPr>
              <p:nvPr/>
            </p:nvSpPr>
            <p:spPr bwMode="auto">
              <a:xfrm>
                <a:off x="4368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r</a:t>
                </a:r>
              </a:p>
            </p:txBody>
          </p:sp>
          <p:cxnSp>
            <p:nvCxnSpPr>
              <p:cNvPr id="27684" name="AutoShape 18"/>
              <p:cNvCxnSpPr>
                <a:cxnSpLocks noChangeShapeType="1"/>
                <a:stCxn id="27672" idx="5"/>
                <a:endCxn id="27676" idx="2"/>
              </p:cNvCxnSpPr>
              <p:nvPr/>
            </p:nvCxnSpPr>
            <p:spPr bwMode="auto">
              <a:xfrm>
                <a:off x="746" y="2618"/>
                <a:ext cx="454" cy="35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5" name="AutoShape 19"/>
              <p:cNvCxnSpPr>
                <a:cxnSpLocks noChangeShapeType="1"/>
                <a:stCxn id="27676" idx="5"/>
                <a:endCxn id="27677" idx="2"/>
              </p:cNvCxnSpPr>
              <p:nvPr/>
            </p:nvCxnSpPr>
            <p:spPr bwMode="auto">
              <a:xfrm flipV="1">
                <a:off x="1610" y="3120"/>
                <a:ext cx="742" cy="2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6" name="AutoShape 20"/>
              <p:cNvCxnSpPr>
                <a:cxnSpLocks noChangeShapeType="1"/>
                <a:stCxn id="27680" idx="3"/>
                <a:endCxn id="27677" idx="7"/>
              </p:cNvCxnSpPr>
              <p:nvPr/>
            </p:nvCxnSpPr>
            <p:spPr bwMode="auto">
              <a:xfrm flipH="1">
                <a:off x="2762" y="2666"/>
                <a:ext cx="476" cy="2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7" name="AutoShape 21"/>
              <p:cNvCxnSpPr>
                <a:cxnSpLocks noChangeShapeType="1"/>
                <a:stCxn id="27680" idx="2"/>
                <a:endCxn id="27676" idx="6"/>
              </p:cNvCxnSpPr>
              <p:nvPr/>
            </p:nvCxnSpPr>
            <p:spPr bwMode="auto">
              <a:xfrm flipH="1">
                <a:off x="1680" y="2496"/>
                <a:ext cx="1488" cy="4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8" name="AutoShape 22"/>
              <p:cNvCxnSpPr>
                <a:cxnSpLocks noChangeShapeType="1"/>
                <a:stCxn id="27679" idx="4"/>
                <a:endCxn id="27680" idx="7"/>
              </p:cNvCxnSpPr>
              <p:nvPr/>
            </p:nvCxnSpPr>
            <p:spPr bwMode="auto">
              <a:xfrm flipH="1">
                <a:off x="3578" y="2064"/>
                <a:ext cx="214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9" name="AutoShape 23"/>
              <p:cNvCxnSpPr>
                <a:cxnSpLocks noChangeShapeType="1"/>
                <a:stCxn id="27679" idx="5"/>
                <a:endCxn id="27683" idx="1"/>
              </p:cNvCxnSpPr>
              <p:nvPr/>
            </p:nvCxnSpPr>
            <p:spPr bwMode="auto">
              <a:xfrm>
                <a:off x="3962" y="1994"/>
                <a:ext cx="476" cy="81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0" name="AutoShape 24"/>
              <p:cNvCxnSpPr>
                <a:cxnSpLocks noChangeShapeType="1"/>
                <a:stCxn id="27683" idx="0"/>
                <a:endCxn id="27682" idx="4"/>
              </p:cNvCxnSpPr>
              <p:nvPr/>
            </p:nvCxnSpPr>
            <p:spPr bwMode="auto">
              <a:xfrm flipV="1">
                <a:off x="4608" y="2352"/>
                <a:ext cx="192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1" name="AutoShape 25"/>
              <p:cNvCxnSpPr>
                <a:cxnSpLocks noChangeShapeType="1"/>
                <a:stCxn id="27682" idx="0"/>
                <a:endCxn id="27673" idx="4"/>
              </p:cNvCxnSpPr>
              <p:nvPr/>
            </p:nvCxnSpPr>
            <p:spPr bwMode="auto">
              <a:xfrm flipV="1">
                <a:off x="4800" y="1056"/>
                <a:ext cx="144" cy="81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2" name="AutoShape 26"/>
              <p:cNvCxnSpPr>
                <a:cxnSpLocks noChangeShapeType="1"/>
                <a:stCxn id="27672" idx="7"/>
              </p:cNvCxnSpPr>
              <p:nvPr/>
            </p:nvCxnSpPr>
            <p:spPr bwMode="auto">
              <a:xfrm flipV="1">
                <a:off x="746" y="2016"/>
                <a:ext cx="98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3" name="AutoShape 27"/>
              <p:cNvCxnSpPr>
                <a:cxnSpLocks noChangeShapeType="1"/>
                <a:stCxn id="27674" idx="1"/>
                <a:endCxn id="27675" idx="5"/>
              </p:cNvCxnSpPr>
              <p:nvPr/>
            </p:nvCxnSpPr>
            <p:spPr bwMode="auto">
              <a:xfrm flipH="1" flipV="1">
                <a:off x="1130" y="1466"/>
                <a:ext cx="668" cy="3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4" name="AutoShape 28"/>
              <p:cNvCxnSpPr>
                <a:cxnSpLocks noChangeShapeType="1"/>
                <a:endCxn id="27681" idx="2"/>
              </p:cNvCxnSpPr>
              <p:nvPr/>
            </p:nvCxnSpPr>
            <p:spPr bwMode="auto">
              <a:xfrm flipV="1">
                <a:off x="1152" y="864"/>
                <a:ext cx="43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5" name="AutoShape 29"/>
              <p:cNvCxnSpPr>
                <a:cxnSpLocks noChangeShapeType="1"/>
                <a:stCxn id="27678" idx="2"/>
                <a:endCxn id="27681" idx="6"/>
              </p:cNvCxnSpPr>
              <p:nvPr/>
            </p:nvCxnSpPr>
            <p:spPr bwMode="auto">
              <a:xfrm flipH="1" flipV="1">
                <a:off x="2064" y="864"/>
                <a:ext cx="816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6" name="AutoShape 30"/>
              <p:cNvCxnSpPr>
                <a:cxnSpLocks noChangeShapeType="1"/>
                <a:stCxn id="27674" idx="7"/>
                <a:endCxn id="27678" idx="3"/>
              </p:cNvCxnSpPr>
              <p:nvPr/>
            </p:nvCxnSpPr>
            <p:spPr bwMode="auto">
              <a:xfrm flipV="1">
                <a:off x="2138" y="1418"/>
                <a:ext cx="812" cy="42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7" name="AutoShape 31"/>
              <p:cNvCxnSpPr>
                <a:cxnSpLocks noChangeShapeType="1"/>
                <a:stCxn id="27674" idx="6"/>
                <a:endCxn id="27679" idx="2"/>
              </p:cNvCxnSpPr>
              <p:nvPr/>
            </p:nvCxnSpPr>
            <p:spPr bwMode="auto">
              <a:xfrm flipV="1">
                <a:off x="2208" y="1824"/>
                <a:ext cx="1344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8" name="AutoShape 32"/>
              <p:cNvCxnSpPr>
                <a:cxnSpLocks noChangeShapeType="1"/>
                <a:stCxn id="27682" idx="1"/>
                <a:endCxn id="27678" idx="6"/>
              </p:cNvCxnSpPr>
              <p:nvPr/>
            </p:nvCxnSpPr>
            <p:spPr bwMode="auto">
              <a:xfrm rot="5400000" flipH="1">
                <a:off x="3648" y="960"/>
                <a:ext cx="694" cy="1270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9" name="AutoShape 33"/>
              <p:cNvCxnSpPr>
                <a:cxnSpLocks noChangeShapeType="1"/>
                <a:stCxn id="27672" idx="6"/>
                <a:endCxn id="27679" idx="3"/>
              </p:cNvCxnSpPr>
              <p:nvPr/>
            </p:nvCxnSpPr>
            <p:spPr bwMode="auto">
              <a:xfrm flipV="1">
                <a:off x="816" y="1994"/>
                <a:ext cx="2806" cy="454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</p:grpSp>
        <p:sp>
          <p:nvSpPr>
            <p:cNvPr id="27654" name="Text Box 34"/>
            <p:cNvSpPr txBox="1">
              <a:spLocks noChangeArrowheads="1"/>
            </p:cNvSpPr>
            <p:nvPr/>
          </p:nvSpPr>
          <p:spPr bwMode="auto">
            <a:xfrm>
              <a:off x="1440" y="912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sp>
          <p:nvSpPr>
            <p:cNvPr id="27655" name="Text Box 35"/>
            <p:cNvSpPr txBox="1">
              <a:spLocks noChangeArrowheads="1"/>
            </p:cNvSpPr>
            <p:nvPr/>
          </p:nvSpPr>
          <p:spPr bwMode="auto">
            <a:xfrm>
              <a:off x="2544" y="1968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9</a:t>
              </a:r>
            </a:p>
          </p:txBody>
        </p:sp>
        <p:sp>
          <p:nvSpPr>
            <p:cNvPr id="27656" name="Text Box 36"/>
            <p:cNvSpPr txBox="1">
              <a:spLocks noChangeArrowheads="1"/>
            </p:cNvSpPr>
            <p:nvPr/>
          </p:nvSpPr>
          <p:spPr bwMode="auto">
            <a:xfrm>
              <a:off x="4032" y="2016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sp>
          <p:nvSpPr>
            <p:cNvPr id="27657" name="Text Box 37"/>
            <p:cNvSpPr txBox="1">
              <a:spLocks noChangeArrowheads="1"/>
            </p:cNvSpPr>
            <p:nvPr/>
          </p:nvSpPr>
          <p:spPr bwMode="auto">
            <a:xfrm>
              <a:off x="2449" y="1440"/>
              <a:ext cx="191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8</a:t>
              </a:r>
            </a:p>
          </p:txBody>
        </p:sp>
        <p:sp>
          <p:nvSpPr>
            <p:cNvPr id="27658" name="Text Box 38"/>
            <p:cNvSpPr txBox="1">
              <a:spLocks noChangeArrowheads="1"/>
            </p:cNvSpPr>
            <p:nvPr/>
          </p:nvSpPr>
          <p:spPr bwMode="auto">
            <a:xfrm>
              <a:off x="1728" y="1440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1</a:t>
              </a:r>
            </a:p>
          </p:txBody>
        </p:sp>
        <p:sp>
          <p:nvSpPr>
            <p:cNvPr id="27659" name="Text Box 39"/>
            <p:cNvSpPr txBox="1">
              <a:spLocks noChangeArrowheads="1"/>
            </p:cNvSpPr>
            <p:nvPr/>
          </p:nvSpPr>
          <p:spPr bwMode="auto">
            <a:xfrm>
              <a:off x="3648" y="1968"/>
              <a:ext cx="193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8</a:t>
              </a:r>
            </a:p>
          </p:txBody>
        </p:sp>
        <p:sp>
          <p:nvSpPr>
            <p:cNvPr id="27660" name="Text Box 40"/>
            <p:cNvSpPr txBox="1">
              <a:spLocks noChangeArrowheads="1"/>
            </p:cNvSpPr>
            <p:nvPr/>
          </p:nvSpPr>
          <p:spPr bwMode="auto">
            <a:xfrm>
              <a:off x="2592" y="960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sp>
          <p:nvSpPr>
            <p:cNvPr id="27661" name="Text Box 41"/>
            <p:cNvSpPr txBox="1">
              <a:spLocks noChangeArrowheads="1"/>
            </p:cNvSpPr>
            <p:nvPr/>
          </p:nvSpPr>
          <p:spPr bwMode="auto">
            <a:xfrm>
              <a:off x="1344" y="1824"/>
              <a:ext cx="193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3</a:t>
              </a:r>
            </a:p>
          </p:txBody>
        </p:sp>
        <p:sp>
          <p:nvSpPr>
            <p:cNvPr id="27662" name="Text Box 42"/>
            <p:cNvSpPr txBox="1">
              <a:spLocks noChangeArrowheads="1"/>
            </p:cNvSpPr>
            <p:nvPr/>
          </p:nvSpPr>
          <p:spPr bwMode="auto">
            <a:xfrm>
              <a:off x="4512" y="230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sp>
          <p:nvSpPr>
            <p:cNvPr id="27663" name="Text Box 43"/>
            <p:cNvSpPr txBox="1">
              <a:spLocks noChangeArrowheads="1"/>
            </p:cNvSpPr>
            <p:nvPr/>
          </p:nvSpPr>
          <p:spPr bwMode="auto">
            <a:xfrm>
              <a:off x="3600" y="254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endParaRPr lang="en-US"/>
            </a:p>
          </p:txBody>
        </p:sp>
        <p:sp>
          <p:nvSpPr>
            <p:cNvPr id="27664" name="Text Box 44"/>
            <p:cNvSpPr txBox="1">
              <a:spLocks noChangeArrowheads="1"/>
            </p:cNvSpPr>
            <p:nvPr/>
          </p:nvSpPr>
          <p:spPr bwMode="auto">
            <a:xfrm>
              <a:off x="3024" y="254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4</a:t>
              </a:r>
            </a:p>
          </p:txBody>
        </p:sp>
        <p:sp>
          <p:nvSpPr>
            <p:cNvPr id="27665" name="Text Box 45"/>
            <p:cNvSpPr txBox="1">
              <a:spLocks noChangeArrowheads="1"/>
            </p:cNvSpPr>
            <p:nvPr/>
          </p:nvSpPr>
          <p:spPr bwMode="auto">
            <a:xfrm>
              <a:off x="2352" y="230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4</a:t>
              </a:r>
            </a:p>
          </p:txBody>
        </p:sp>
        <p:sp>
          <p:nvSpPr>
            <p:cNvPr id="27666" name="Text Box 46"/>
            <p:cNvSpPr txBox="1">
              <a:spLocks noChangeArrowheads="1"/>
            </p:cNvSpPr>
            <p:nvPr/>
          </p:nvSpPr>
          <p:spPr bwMode="auto">
            <a:xfrm>
              <a:off x="2208" y="2640"/>
              <a:ext cx="288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15</a:t>
              </a:r>
            </a:p>
          </p:txBody>
        </p:sp>
        <p:sp>
          <p:nvSpPr>
            <p:cNvPr id="27667" name="Text Box 47"/>
            <p:cNvSpPr txBox="1">
              <a:spLocks noChangeArrowheads="1"/>
            </p:cNvSpPr>
            <p:nvPr/>
          </p:nvSpPr>
          <p:spPr bwMode="auto">
            <a:xfrm>
              <a:off x="1248" y="2352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1</a:t>
              </a:r>
            </a:p>
          </p:txBody>
        </p:sp>
        <p:sp>
          <p:nvSpPr>
            <p:cNvPr id="27668" name="Text Box 48"/>
            <p:cNvSpPr txBox="1">
              <a:spLocks noChangeArrowheads="1"/>
            </p:cNvSpPr>
            <p:nvPr/>
          </p:nvSpPr>
          <p:spPr bwMode="auto">
            <a:xfrm>
              <a:off x="4080" y="1248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3</a:t>
              </a:r>
            </a:p>
          </p:txBody>
        </p:sp>
        <p:sp>
          <p:nvSpPr>
            <p:cNvPr id="27669" name="Text Box 49"/>
            <p:cNvSpPr txBox="1">
              <a:spLocks noChangeArrowheads="1"/>
            </p:cNvSpPr>
            <p:nvPr/>
          </p:nvSpPr>
          <p:spPr bwMode="auto">
            <a:xfrm>
              <a:off x="4704" y="134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cxnSp>
          <p:nvCxnSpPr>
            <p:cNvPr id="27670" name="AutoShape 50"/>
            <p:cNvCxnSpPr>
              <a:cxnSpLocks noChangeShapeType="1"/>
              <a:stCxn id="27677" idx="6"/>
              <a:endCxn id="27683" idx="2"/>
            </p:cNvCxnSpPr>
            <p:nvPr/>
          </p:nvCxnSpPr>
          <p:spPr bwMode="auto">
            <a:xfrm flipV="1">
              <a:off x="2918" y="2707"/>
              <a:ext cx="1323" cy="11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</p:spPr>
        </p:cxnSp>
        <p:sp>
          <p:nvSpPr>
            <p:cNvPr id="27671" name="Text Box 51"/>
            <p:cNvSpPr txBox="1">
              <a:spLocks noChangeArrowheads="1"/>
            </p:cNvSpPr>
            <p:nvPr/>
          </p:nvSpPr>
          <p:spPr bwMode="auto">
            <a:xfrm>
              <a:off x="2929" y="1632"/>
              <a:ext cx="191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Depth-First (Tree) Search</a:t>
            </a:r>
          </a:p>
        </p:txBody>
      </p:sp>
      <p:grpSp>
        <p:nvGrpSpPr>
          <p:cNvPr id="19459" name="Group 3"/>
          <p:cNvGrpSpPr>
            <a:grpSpLocks/>
          </p:cNvGrpSpPr>
          <p:nvPr/>
        </p:nvGrpSpPr>
        <p:grpSpPr bwMode="auto">
          <a:xfrm>
            <a:off x="3124200" y="3433765"/>
            <a:ext cx="5486400" cy="3355591"/>
            <a:chOff x="48" y="2332"/>
            <a:chExt cx="3456" cy="2406"/>
          </a:xfrm>
        </p:grpSpPr>
        <p:sp>
          <p:nvSpPr>
            <p:cNvPr id="19594" name="Text Box 4"/>
            <p:cNvSpPr txBox="1">
              <a:spLocks noChangeArrowheads="1"/>
            </p:cNvSpPr>
            <p:nvPr/>
          </p:nvSpPr>
          <p:spPr bwMode="auto">
            <a:xfrm>
              <a:off x="1728" y="2332"/>
              <a:ext cx="624" cy="2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dirty="0"/>
                <a:t>S</a:t>
              </a:r>
            </a:p>
          </p:txBody>
        </p:sp>
        <p:sp>
          <p:nvSpPr>
            <p:cNvPr id="19595" name="Text Box 5"/>
            <p:cNvSpPr txBox="1">
              <a:spLocks noChangeArrowheads="1"/>
            </p:cNvSpPr>
            <p:nvPr/>
          </p:nvSpPr>
          <p:spPr bwMode="auto">
            <a:xfrm>
              <a:off x="48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19596" name="Text Box 6"/>
            <p:cNvSpPr txBox="1">
              <a:spLocks noChangeArrowheads="1"/>
            </p:cNvSpPr>
            <p:nvPr/>
          </p:nvSpPr>
          <p:spPr bwMode="auto">
            <a:xfrm>
              <a:off x="48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b</a:t>
              </a:r>
            </a:p>
          </p:txBody>
        </p:sp>
        <p:sp>
          <p:nvSpPr>
            <p:cNvPr id="19597" name="Text Box 7"/>
            <p:cNvSpPr txBox="1">
              <a:spLocks noChangeArrowheads="1"/>
            </p:cNvSpPr>
            <p:nvPr/>
          </p:nvSpPr>
          <p:spPr bwMode="auto">
            <a:xfrm>
              <a:off x="384" y="2688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d</a:t>
              </a:r>
            </a:p>
          </p:txBody>
        </p:sp>
        <p:sp>
          <p:nvSpPr>
            <p:cNvPr id="19598" name="Text Box 8"/>
            <p:cNvSpPr txBox="1">
              <a:spLocks noChangeArrowheads="1"/>
            </p:cNvSpPr>
            <p:nvPr/>
          </p:nvSpPr>
          <p:spPr bwMode="auto">
            <a:xfrm>
              <a:off x="3264" y="2640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p</a:t>
              </a:r>
            </a:p>
          </p:txBody>
        </p:sp>
        <p:sp>
          <p:nvSpPr>
            <p:cNvPr id="19599" name="Text Box 9"/>
            <p:cNvSpPr txBox="1">
              <a:spLocks noChangeArrowheads="1"/>
            </p:cNvSpPr>
            <p:nvPr/>
          </p:nvSpPr>
          <p:spPr bwMode="auto">
            <a:xfrm>
              <a:off x="480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19600" name="Text Box 10"/>
            <p:cNvSpPr txBox="1">
              <a:spLocks noChangeArrowheads="1"/>
            </p:cNvSpPr>
            <p:nvPr/>
          </p:nvSpPr>
          <p:spPr bwMode="auto">
            <a:xfrm>
              <a:off x="480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c</a:t>
              </a:r>
            </a:p>
          </p:txBody>
        </p:sp>
        <p:cxnSp>
          <p:nvCxnSpPr>
            <p:cNvPr id="19601" name="AutoShape 11"/>
            <p:cNvCxnSpPr>
              <a:cxnSpLocks noChangeShapeType="1"/>
              <a:stCxn id="19597" idx="2"/>
              <a:endCxn id="19596" idx="0"/>
            </p:cNvCxnSpPr>
            <p:nvPr/>
          </p:nvCxnSpPr>
          <p:spPr bwMode="auto">
            <a:xfrm flipH="1">
              <a:off x="168" y="2953"/>
              <a:ext cx="33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02" name="AutoShape 12"/>
            <p:cNvCxnSpPr>
              <a:cxnSpLocks noChangeShapeType="1"/>
              <a:stCxn id="19597" idx="2"/>
              <a:endCxn id="19600" idx="0"/>
            </p:cNvCxnSpPr>
            <p:nvPr/>
          </p:nvCxnSpPr>
          <p:spPr bwMode="auto">
            <a:xfrm>
              <a:off x="504" y="2953"/>
              <a:ext cx="9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03" name="AutoShape 13"/>
            <p:cNvCxnSpPr>
              <a:cxnSpLocks noChangeShapeType="1"/>
              <a:stCxn id="19596" idx="2"/>
              <a:endCxn id="19595" idx="0"/>
            </p:cNvCxnSpPr>
            <p:nvPr/>
          </p:nvCxnSpPr>
          <p:spPr bwMode="auto">
            <a:xfrm>
              <a:off x="168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04" name="AutoShape 14"/>
            <p:cNvCxnSpPr>
              <a:cxnSpLocks noChangeShapeType="1"/>
              <a:stCxn id="19600" idx="2"/>
              <a:endCxn id="19599" idx="0"/>
            </p:cNvCxnSpPr>
            <p:nvPr/>
          </p:nvCxnSpPr>
          <p:spPr bwMode="auto">
            <a:xfrm>
              <a:off x="600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19605" name="Group 15"/>
            <p:cNvGrpSpPr>
              <a:grpSpLocks/>
            </p:cNvGrpSpPr>
            <p:nvPr/>
          </p:nvGrpSpPr>
          <p:grpSpPr bwMode="auto">
            <a:xfrm>
              <a:off x="1776" y="2640"/>
              <a:ext cx="1104" cy="1714"/>
              <a:chOff x="1152" y="2640"/>
              <a:chExt cx="1104" cy="1714"/>
            </a:xfrm>
          </p:grpSpPr>
          <p:sp>
            <p:nvSpPr>
              <p:cNvPr id="19632" name="Text Box 16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19633" name="Text Box 17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19634" name="Text Box 18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19635" name="Text Box 19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19636" name="Text Box 20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19637" name="Text Box 21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19638" name="Text Box 22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19639" name="Text Box 23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19640" name="Text Box 24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/>
                  <a:t>G</a:t>
                </a:r>
              </a:p>
            </p:txBody>
          </p:sp>
          <p:sp>
            <p:nvSpPr>
              <p:cNvPr id="19641" name="Text Box 25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19642" name="AutoShape 26"/>
              <p:cNvCxnSpPr>
                <a:cxnSpLocks noChangeShapeType="1"/>
                <a:stCxn id="19632" idx="2"/>
                <a:endCxn id="19634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3" name="AutoShape 27"/>
              <p:cNvCxnSpPr>
                <a:cxnSpLocks noChangeShapeType="1"/>
                <a:stCxn id="19632" idx="2"/>
                <a:endCxn id="19636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4" name="AutoShape 28"/>
              <p:cNvCxnSpPr>
                <a:cxnSpLocks noChangeShapeType="1"/>
                <a:stCxn id="19634" idx="2"/>
                <a:endCxn id="19633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5" name="AutoShape 29"/>
              <p:cNvCxnSpPr>
                <a:cxnSpLocks noChangeShapeType="1"/>
                <a:stCxn id="19634" idx="2"/>
                <a:endCxn id="19637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6" name="AutoShape 30"/>
              <p:cNvCxnSpPr>
                <a:cxnSpLocks noChangeShapeType="1"/>
                <a:stCxn id="19636" idx="2"/>
                <a:endCxn id="19635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7" name="AutoShape 31"/>
              <p:cNvCxnSpPr>
                <a:cxnSpLocks noChangeShapeType="1"/>
                <a:stCxn id="19633" idx="2"/>
                <a:endCxn id="19638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8" name="AutoShape 32"/>
              <p:cNvCxnSpPr>
                <a:cxnSpLocks noChangeShapeType="1"/>
                <a:stCxn id="19635" idx="2"/>
                <a:endCxn id="19639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9" name="AutoShape 33"/>
              <p:cNvCxnSpPr>
                <a:cxnSpLocks noChangeShapeType="1"/>
                <a:stCxn id="19635" idx="2"/>
                <a:endCxn id="19640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50" name="AutoShape 34"/>
              <p:cNvCxnSpPr>
                <a:cxnSpLocks noChangeShapeType="1"/>
                <a:stCxn id="19639" idx="2"/>
                <a:endCxn id="19641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sp>
          <p:nvSpPr>
            <p:cNvPr id="19606" name="Text Box 35"/>
            <p:cNvSpPr txBox="1">
              <a:spLocks noChangeArrowheads="1"/>
            </p:cNvSpPr>
            <p:nvPr/>
          </p:nvSpPr>
          <p:spPr bwMode="auto">
            <a:xfrm>
              <a:off x="3264" y="2994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q</a:t>
              </a:r>
            </a:p>
          </p:txBody>
        </p:sp>
        <p:cxnSp>
          <p:nvCxnSpPr>
            <p:cNvPr id="19607" name="AutoShape 36"/>
            <p:cNvCxnSpPr>
              <a:cxnSpLocks noChangeShapeType="1"/>
              <a:stCxn id="19598" idx="2"/>
              <a:endCxn id="19606" idx="0"/>
            </p:cNvCxnSpPr>
            <p:nvPr/>
          </p:nvCxnSpPr>
          <p:spPr bwMode="auto">
            <a:xfrm>
              <a:off x="3384" y="2905"/>
              <a:ext cx="0" cy="8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19608" name="Group 37"/>
            <p:cNvGrpSpPr>
              <a:grpSpLocks/>
            </p:cNvGrpSpPr>
            <p:nvPr/>
          </p:nvGrpSpPr>
          <p:grpSpPr bwMode="auto">
            <a:xfrm>
              <a:off x="624" y="3024"/>
              <a:ext cx="1104" cy="1714"/>
              <a:chOff x="1152" y="2640"/>
              <a:chExt cx="1104" cy="1714"/>
            </a:xfrm>
          </p:grpSpPr>
          <p:sp>
            <p:nvSpPr>
              <p:cNvPr id="19613" name="Text Box 38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19614" name="Text Box 39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19615" name="Text Box 40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19616" name="Text Box 41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19617" name="Text Box 42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19618" name="Text Box 43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19619" name="Text Box 44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19620" name="Text Box 45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19621" name="Text Box 46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/>
                  <a:t>G</a:t>
                </a:r>
              </a:p>
            </p:txBody>
          </p:sp>
          <p:sp>
            <p:nvSpPr>
              <p:cNvPr id="19622" name="Text Box 47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19623" name="AutoShape 48"/>
              <p:cNvCxnSpPr>
                <a:cxnSpLocks noChangeShapeType="1"/>
                <a:stCxn id="19613" idx="2"/>
                <a:endCxn id="19615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4" name="AutoShape 49"/>
              <p:cNvCxnSpPr>
                <a:cxnSpLocks noChangeShapeType="1"/>
                <a:stCxn id="19613" idx="2"/>
                <a:endCxn id="19617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5" name="AutoShape 50"/>
              <p:cNvCxnSpPr>
                <a:cxnSpLocks noChangeShapeType="1"/>
                <a:stCxn id="19615" idx="2"/>
                <a:endCxn id="19614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6" name="AutoShape 51"/>
              <p:cNvCxnSpPr>
                <a:cxnSpLocks noChangeShapeType="1"/>
                <a:stCxn id="19615" idx="2"/>
                <a:endCxn id="19618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7" name="AutoShape 52"/>
              <p:cNvCxnSpPr>
                <a:cxnSpLocks noChangeShapeType="1"/>
                <a:stCxn id="19617" idx="2"/>
                <a:endCxn id="19616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8" name="AutoShape 53"/>
              <p:cNvCxnSpPr>
                <a:cxnSpLocks noChangeShapeType="1"/>
                <a:stCxn id="19614" idx="2"/>
                <a:endCxn id="19619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9" name="AutoShape 54"/>
              <p:cNvCxnSpPr>
                <a:cxnSpLocks noChangeShapeType="1"/>
                <a:stCxn id="19616" idx="2"/>
                <a:endCxn id="19620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30" name="AutoShape 55"/>
              <p:cNvCxnSpPr>
                <a:cxnSpLocks noChangeShapeType="1"/>
                <a:stCxn id="19616" idx="2"/>
                <a:endCxn id="19621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31" name="AutoShape 56"/>
              <p:cNvCxnSpPr>
                <a:cxnSpLocks noChangeShapeType="1"/>
                <a:stCxn id="19620" idx="2"/>
                <a:endCxn id="19622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cxnSp>
          <p:nvCxnSpPr>
            <p:cNvPr id="19609" name="AutoShape 57"/>
            <p:cNvCxnSpPr>
              <a:cxnSpLocks noChangeShapeType="1"/>
              <a:stCxn id="19597" idx="2"/>
              <a:endCxn id="19613" idx="0"/>
            </p:cNvCxnSpPr>
            <p:nvPr/>
          </p:nvCxnSpPr>
          <p:spPr bwMode="auto">
            <a:xfrm>
              <a:off x="504" y="2953"/>
              <a:ext cx="624" cy="7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10" name="AutoShape 58"/>
            <p:cNvCxnSpPr>
              <a:cxnSpLocks noChangeShapeType="1"/>
              <a:stCxn id="19594" idx="2"/>
              <a:endCxn id="19597" idx="0"/>
            </p:cNvCxnSpPr>
            <p:nvPr/>
          </p:nvCxnSpPr>
          <p:spPr bwMode="auto">
            <a:xfrm flipH="1">
              <a:off x="504" y="2575"/>
              <a:ext cx="1536" cy="11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11" name="AutoShape 59"/>
            <p:cNvCxnSpPr>
              <a:cxnSpLocks noChangeShapeType="1"/>
              <a:stCxn id="19594" idx="2"/>
              <a:endCxn id="19632" idx="0"/>
            </p:cNvCxnSpPr>
            <p:nvPr/>
          </p:nvCxnSpPr>
          <p:spPr bwMode="auto">
            <a:xfrm>
              <a:off x="2040" y="2575"/>
              <a:ext cx="240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12" name="AutoShape 60"/>
            <p:cNvCxnSpPr>
              <a:cxnSpLocks noChangeShapeType="1"/>
              <a:stCxn id="19594" idx="2"/>
              <a:endCxn id="19598" idx="0"/>
            </p:cNvCxnSpPr>
            <p:nvPr/>
          </p:nvCxnSpPr>
          <p:spPr bwMode="auto">
            <a:xfrm>
              <a:off x="2040" y="2575"/>
              <a:ext cx="1344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</p:grpSp>
      <p:sp>
        <p:nvSpPr>
          <p:cNvPr id="797757" name="Line 61"/>
          <p:cNvSpPr>
            <a:spLocks noChangeShapeType="1"/>
          </p:cNvSpPr>
          <p:nvPr/>
        </p:nvSpPr>
        <p:spPr bwMode="auto">
          <a:xfrm flipH="1">
            <a:off x="3835400" y="3738563"/>
            <a:ext cx="2489200" cy="1778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758" name="Line 62"/>
          <p:cNvSpPr>
            <a:spLocks noChangeShapeType="1"/>
          </p:cNvSpPr>
          <p:nvPr/>
        </p:nvSpPr>
        <p:spPr bwMode="auto">
          <a:xfrm flipH="1">
            <a:off x="3305176" y="4241801"/>
            <a:ext cx="557213" cy="160339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759" name="Line 63"/>
          <p:cNvSpPr>
            <a:spLocks noChangeShapeType="1"/>
          </p:cNvSpPr>
          <p:nvPr/>
        </p:nvSpPr>
        <p:spPr bwMode="auto">
          <a:xfrm>
            <a:off x="3835401" y="4232277"/>
            <a:ext cx="160339" cy="160339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760" name="Line 64"/>
          <p:cNvSpPr>
            <a:spLocks noChangeShapeType="1"/>
          </p:cNvSpPr>
          <p:nvPr/>
        </p:nvSpPr>
        <p:spPr bwMode="auto">
          <a:xfrm flipH="1">
            <a:off x="3309949" y="4725988"/>
            <a:ext cx="3175" cy="2286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761" name="Line 65"/>
          <p:cNvSpPr>
            <a:spLocks noChangeShapeType="1"/>
          </p:cNvSpPr>
          <p:nvPr/>
        </p:nvSpPr>
        <p:spPr bwMode="auto">
          <a:xfrm flipH="1">
            <a:off x="4000508" y="4743451"/>
            <a:ext cx="3175" cy="2286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762" name="Line 66"/>
          <p:cNvSpPr>
            <a:spLocks noChangeShapeType="1"/>
          </p:cNvSpPr>
          <p:nvPr/>
        </p:nvSpPr>
        <p:spPr bwMode="auto">
          <a:xfrm>
            <a:off x="3832225" y="4256089"/>
            <a:ext cx="995363" cy="142875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763" name="Line 67"/>
          <p:cNvSpPr>
            <a:spLocks noChangeShapeType="1"/>
          </p:cNvSpPr>
          <p:nvPr/>
        </p:nvSpPr>
        <p:spPr bwMode="auto">
          <a:xfrm flipH="1">
            <a:off x="4432311" y="4732339"/>
            <a:ext cx="398463" cy="2032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764" name="Line 68"/>
          <p:cNvSpPr>
            <a:spLocks noChangeShapeType="1"/>
          </p:cNvSpPr>
          <p:nvPr/>
        </p:nvSpPr>
        <p:spPr bwMode="auto">
          <a:xfrm flipH="1">
            <a:off x="4233865" y="5253049"/>
            <a:ext cx="219075" cy="211137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765" name="Line 69"/>
          <p:cNvSpPr>
            <a:spLocks noChangeShapeType="1"/>
          </p:cNvSpPr>
          <p:nvPr/>
        </p:nvSpPr>
        <p:spPr bwMode="auto">
          <a:xfrm>
            <a:off x="4238635" y="5797551"/>
            <a:ext cx="3175" cy="1778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grpSp>
        <p:nvGrpSpPr>
          <p:cNvPr id="19469" name="Group 70"/>
          <p:cNvGrpSpPr>
            <a:grpSpLocks/>
          </p:cNvGrpSpPr>
          <p:nvPr/>
        </p:nvGrpSpPr>
        <p:grpSpPr bwMode="auto">
          <a:xfrm>
            <a:off x="4491037" y="1371605"/>
            <a:ext cx="3205163" cy="1768475"/>
            <a:chOff x="816" y="1056"/>
            <a:chExt cx="4176" cy="2304"/>
          </a:xfrm>
        </p:grpSpPr>
        <p:grpSp>
          <p:nvGrpSpPr>
            <p:cNvPr id="19564" name="Group 71"/>
            <p:cNvGrpSpPr>
              <a:grpSpLocks/>
            </p:cNvGrpSpPr>
            <p:nvPr/>
          </p:nvGrpSpPr>
          <p:grpSpPr bwMode="auto">
            <a:xfrm>
              <a:off x="816" y="1056"/>
              <a:ext cx="4176" cy="2304"/>
              <a:chOff x="336" y="576"/>
              <a:chExt cx="4848" cy="2784"/>
            </a:xfrm>
          </p:grpSpPr>
          <p:sp>
            <p:nvSpPr>
              <p:cNvPr id="19566" name="AutoShape 72"/>
              <p:cNvSpPr>
                <a:spLocks noChangeArrowheads="1"/>
              </p:cNvSpPr>
              <p:nvPr/>
            </p:nvSpPr>
            <p:spPr bwMode="auto">
              <a:xfrm>
                <a:off x="336" y="22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/>
                  <a:t>S</a:t>
                </a:r>
              </a:p>
            </p:txBody>
          </p:sp>
          <p:sp>
            <p:nvSpPr>
              <p:cNvPr id="19567" name="AutoShape 73"/>
              <p:cNvSpPr>
                <a:spLocks noChangeArrowheads="1"/>
              </p:cNvSpPr>
              <p:nvPr/>
            </p:nvSpPr>
            <p:spPr bwMode="auto">
              <a:xfrm>
                <a:off x="4704" y="5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/>
                  <a:t>G</a:t>
                </a:r>
              </a:p>
            </p:txBody>
          </p:sp>
          <p:sp>
            <p:nvSpPr>
              <p:cNvPr id="19568" name="AutoShape 74"/>
              <p:cNvSpPr>
                <a:spLocks noChangeArrowheads="1"/>
              </p:cNvSpPr>
              <p:nvPr/>
            </p:nvSpPr>
            <p:spPr bwMode="auto">
              <a:xfrm>
                <a:off x="1728" y="17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d</a:t>
                </a:r>
              </a:p>
            </p:txBody>
          </p:sp>
          <p:sp>
            <p:nvSpPr>
              <p:cNvPr id="19569" name="AutoShape 75"/>
              <p:cNvSpPr>
                <a:spLocks noChangeArrowheads="1"/>
              </p:cNvSpPr>
              <p:nvPr/>
            </p:nvSpPr>
            <p:spPr bwMode="auto">
              <a:xfrm>
                <a:off x="720" y="10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b</a:t>
                </a:r>
              </a:p>
            </p:txBody>
          </p:sp>
          <p:sp>
            <p:nvSpPr>
              <p:cNvPr id="19570" name="AutoShape 76"/>
              <p:cNvSpPr>
                <a:spLocks noChangeArrowheads="1"/>
              </p:cNvSpPr>
              <p:nvPr/>
            </p:nvSpPr>
            <p:spPr bwMode="auto">
              <a:xfrm>
                <a:off x="1200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p</a:t>
                </a:r>
              </a:p>
            </p:txBody>
          </p:sp>
          <p:sp>
            <p:nvSpPr>
              <p:cNvPr id="19571" name="AutoShape 77"/>
              <p:cNvSpPr>
                <a:spLocks noChangeArrowheads="1"/>
              </p:cNvSpPr>
              <p:nvPr/>
            </p:nvSpPr>
            <p:spPr bwMode="auto">
              <a:xfrm>
                <a:off x="2352" y="2880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q</a:t>
                </a:r>
              </a:p>
            </p:txBody>
          </p:sp>
          <p:sp>
            <p:nvSpPr>
              <p:cNvPr id="19572" name="AutoShape 78"/>
              <p:cNvSpPr>
                <a:spLocks noChangeArrowheads="1"/>
              </p:cNvSpPr>
              <p:nvPr/>
            </p:nvSpPr>
            <p:spPr bwMode="auto">
              <a:xfrm>
                <a:off x="2880" y="10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c</a:t>
                </a:r>
              </a:p>
            </p:txBody>
          </p:sp>
          <p:sp>
            <p:nvSpPr>
              <p:cNvPr id="19573" name="AutoShape 79"/>
              <p:cNvSpPr>
                <a:spLocks noChangeArrowheads="1"/>
              </p:cNvSpPr>
              <p:nvPr/>
            </p:nvSpPr>
            <p:spPr bwMode="auto">
              <a:xfrm>
                <a:off x="3552" y="158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e</a:t>
                </a:r>
              </a:p>
            </p:txBody>
          </p:sp>
          <p:sp>
            <p:nvSpPr>
              <p:cNvPr id="19574" name="AutoShape 80"/>
              <p:cNvSpPr>
                <a:spLocks noChangeArrowheads="1"/>
              </p:cNvSpPr>
              <p:nvPr/>
            </p:nvSpPr>
            <p:spPr bwMode="auto">
              <a:xfrm>
                <a:off x="3168" y="22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h</a:t>
                </a:r>
              </a:p>
            </p:txBody>
          </p:sp>
          <p:sp>
            <p:nvSpPr>
              <p:cNvPr id="19575" name="AutoShape 81"/>
              <p:cNvSpPr>
                <a:spLocks noChangeArrowheads="1"/>
              </p:cNvSpPr>
              <p:nvPr/>
            </p:nvSpPr>
            <p:spPr bwMode="auto">
              <a:xfrm>
                <a:off x="1584" y="62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a</a:t>
                </a:r>
              </a:p>
            </p:txBody>
          </p:sp>
          <p:sp>
            <p:nvSpPr>
              <p:cNvPr id="19576" name="AutoShape 82"/>
              <p:cNvSpPr>
                <a:spLocks noChangeArrowheads="1"/>
              </p:cNvSpPr>
              <p:nvPr/>
            </p:nvSpPr>
            <p:spPr bwMode="auto">
              <a:xfrm>
                <a:off x="4560" y="1872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f</a:t>
                </a:r>
              </a:p>
            </p:txBody>
          </p:sp>
          <p:sp>
            <p:nvSpPr>
              <p:cNvPr id="19577" name="AutoShape 83"/>
              <p:cNvSpPr>
                <a:spLocks noChangeArrowheads="1"/>
              </p:cNvSpPr>
              <p:nvPr/>
            </p:nvSpPr>
            <p:spPr bwMode="auto">
              <a:xfrm>
                <a:off x="4368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r</a:t>
                </a:r>
              </a:p>
            </p:txBody>
          </p:sp>
          <p:cxnSp>
            <p:nvCxnSpPr>
              <p:cNvPr id="19578" name="AutoShape 84"/>
              <p:cNvCxnSpPr>
                <a:cxnSpLocks noChangeShapeType="1"/>
                <a:stCxn id="19566" idx="5"/>
                <a:endCxn id="19570" idx="2"/>
              </p:cNvCxnSpPr>
              <p:nvPr/>
            </p:nvCxnSpPr>
            <p:spPr bwMode="auto">
              <a:xfrm>
                <a:off x="746" y="2618"/>
                <a:ext cx="454" cy="35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79" name="AutoShape 85"/>
              <p:cNvCxnSpPr>
                <a:cxnSpLocks noChangeShapeType="1"/>
                <a:stCxn id="19570" idx="5"/>
                <a:endCxn id="19571" idx="2"/>
              </p:cNvCxnSpPr>
              <p:nvPr/>
            </p:nvCxnSpPr>
            <p:spPr bwMode="auto">
              <a:xfrm flipV="1">
                <a:off x="1610" y="3120"/>
                <a:ext cx="742" cy="2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0" name="AutoShape 86"/>
              <p:cNvCxnSpPr>
                <a:cxnSpLocks noChangeShapeType="1"/>
                <a:stCxn id="19574" idx="3"/>
                <a:endCxn id="19571" idx="7"/>
              </p:cNvCxnSpPr>
              <p:nvPr/>
            </p:nvCxnSpPr>
            <p:spPr bwMode="auto">
              <a:xfrm flipH="1">
                <a:off x="2762" y="2666"/>
                <a:ext cx="476" cy="2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1" name="AutoShape 87"/>
              <p:cNvCxnSpPr>
                <a:cxnSpLocks noChangeShapeType="1"/>
                <a:stCxn id="19574" idx="2"/>
                <a:endCxn id="19570" idx="6"/>
              </p:cNvCxnSpPr>
              <p:nvPr/>
            </p:nvCxnSpPr>
            <p:spPr bwMode="auto">
              <a:xfrm flipH="1">
                <a:off x="1680" y="2496"/>
                <a:ext cx="1488" cy="4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2" name="AutoShape 88"/>
              <p:cNvCxnSpPr>
                <a:cxnSpLocks noChangeShapeType="1"/>
                <a:stCxn id="19573" idx="4"/>
                <a:endCxn id="19574" idx="7"/>
              </p:cNvCxnSpPr>
              <p:nvPr/>
            </p:nvCxnSpPr>
            <p:spPr bwMode="auto">
              <a:xfrm flipH="1">
                <a:off x="3578" y="2064"/>
                <a:ext cx="214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3" name="AutoShape 89"/>
              <p:cNvCxnSpPr>
                <a:cxnSpLocks noChangeShapeType="1"/>
                <a:stCxn id="19573" idx="5"/>
                <a:endCxn id="19577" idx="1"/>
              </p:cNvCxnSpPr>
              <p:nvPr/>
            </p:nvCxnSpPr>
            <p:spPr bwMode="auto">
              <a:xfrm>
                <a:off x="3962" y="1994"/>
                <a:ext cx="476" cy="81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4" name="AutoShape 90"/>
              <p:cNvCxnSpPr>
                <a:cxnSpLocks noChangeShapeType="1"/>
                <a:stCxn id="19577" idx="0"/>
                <a:endCxn id="19576" idx="4"/>
              </p:cNvCxnSpPr>
              <p:nvPr/>
            </p:nvCxnSpPr>
            <p:spPr bwMode="auto">
              <a:xfrm flipV="1">
                <a:off x="4608" y="2352"/>
                <a:ext cx="192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5" name="AutoShape 91"/>
              <p:cNvCxnSpPr>
                <a:cxnSpLocks noChangeShapeType="1"/>
                <a:stCxn id="19576" idx="0"/>
                <a:endCxn id="19567" idx="4"/>
              </p:cNvCxnSpPr>
              <p:nvPr/>
            </p:nvCxnSpPr>
            <p:spPr bwMode="auto">
              <a:xfrm flipV="1">
                <a:off x="4800" y="1056"/>
                <a:ext cx="144" cy="81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6" name="AutoShape 92"/>
              <p:cNvCxnSpPr>
                <a:cxnSpLocks noChangeShapeType="1"/>
                <a:stCxn id="19566" idx="7"/>
              </p:cNvCxnSpPr>
              <p:nvPr/>
            </p:nvCxnSpPr>
            <p:spPr bwMode="auto">
              <a:xfrm flipV="1">
                <a:off x="746" y="2016"/>
                <a:ext cx="98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7" name="AutoShape 93"/>
              <p:cNvCxnSpPr>
                <a:cxnSpLocks noChangeShapeType="1"/>
                <a:stCxn id="19568" idx="1"/>
                <a:endCxn id="19569" idx="5"/>
              </p:cNvCxnSpPr>
              <p:nvPr/>
            </p:nvCxnSpPr>
            <p:spPr bwMode="auto">
              <a:xfrm flipH="1" flipV="1">
                <a:off x="1130" y="1466"/>
                <a:ext cx="668" cy="3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8" name="AutoShape 94"/>
              <p:cNvCxnSpPr>
                <a:cxnSpLocks noChangeShapeType="1"/>
                <a:endCxn id="19575" idx="2"/>
              </p:cNvCxnSpPr>
              <p:nvPr/>
            </p:nvCxnSpPr>
            <p:spPr bwMode="auto">
              <a:xfrm flipV="1">
                <a:off x="1152" y="864"/>
                <a:ext cx="43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9" name="AutoShape 95"/>
              <p:cNvCxnSpPr>
                <a:cxnSpLocks noChangeShapeType="1"/>
                <a:stCxn id="19572" idx="2"/>
                <a:endCxn id="19575" idx="6"/>
              </p:cNvCxnSpPr>
              <p:nvPr/>
            </p:nvCxnSpPr>
            <p:spPr bwMode="auto">
              <a:xfrm flipH="1" flipV="1">
                <a:off x="2064" y="864"/>
                <a:ext cx="816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0" name="AutoShape 96"/>
              <p:cNvCxnSpPr>
                <a:cxnSpLocks noChangeShapeType="1"/>
                <a:stCxn id="19568" idx="7"/>
                <a:endCxn id="19572" idx="3"/>
              </p:cNvCxnSpPr>
              <p:nvPr/>
            </p:nvCxnSpPr>
            <p:spPr bwMode="auto">
              <a:xfrm flipV="1">
                <a:off x="2138" y="1418"/>
                <a:ext cx="812" cy="42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1" name="AutoShape 97"/>
              <p:cNvCxnSpPr>
                <a:cxnSpLocks noChangeShapeType="1"/>
                <a:stCxn id="19568" idx="6"/>
                <a:endCxn id="19573" idx="2"/>
              </p:cNvCxnSpPr>
              <p:nvPr/>
            </p:nvCxnSpPr>
            <p:spPr bwMode="auto">
              <a:xfrm flipV="1">
                <a:off x="2208" y="1824"/>
                <a:ext cx="1344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2" name="AutoShape 98"/>
              <p:cNvCxnSpPr>
                <a:cxnSpLocks noChangeShapeType="1"/>
                <a:stCxn id="19576" idx="1"/>
                <a:endCxn id="19572" idx="6"/>
              </p:cNvCxnSpPr>
              <p:nvPr/>
            </p:nvCxnSpPr>
            <p:spPr bwMode="auto">
              <a:xfrm rot="5400000" flipH="1">
                <a:off x="3648" y="960"/>
                <a:ext cx="694" cy="1270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3" name="AutoShape 99"/>
              <p:cNvCxnSpPr>
                <a:cxnSpLocks noChangeShapeType="1"/>
                <a:stCxn id="19566" idx="6"/>
                <a:endCxn id="19573" idx="3"/>
              </p:cNvCxnSpPr>
              <p:nvPr/>
            </p:nvCxnSpPr>
            <p:spPr bwMode="auto">
              <a:xfrm flipV="1">
                <a:off x="816" y="1994"/>
                <a:ext cx="2806" cy="454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</p:grpSp>
        <p:cxnSp>
          <p:nvCxnSpPr>
            <p:cNvPr id="19565" name="AutoShape 100"/>
            <p:cNvCxnSpPr>
              <a:cxnSpLocks noChangeShapeType="1"/>
              <a:stCxn id="19571" idx="6"/>
              <a:endCxn id="19577" idx="2"/>
            </p:cNvCxnSpPr>
            <p:nvPr/>
          </p:nvCxnSpPr>
          <p:spPr bwMode="auto">
            <a:xfrm flipV="1">
              <a:off x="2966" y="3043"/>
              <a:ext cx="1323" cy="11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</p:spPr>
        </p:cxnSp>
      </p:grpSp>
      <p:sp>
        <p:nvSpPr>
          <p:cNvPr id="19470" name="AutoShape 101"/>
          <p:cNvSpPr>
            <a:spLocks noChangeArrowheads="1"/>
          </p:cNvSpPr>
          <p:nvPr/>
        </p:nvSpPr>
        <p:spPr bwMode="auto">
          <a:xfrm>
            <a:off x="4491039" y="2408237"/>
            <a:ext cx="317500" cy="304800"/>
          </a:xfrm>
          <a:prstGeom prst="flowChartConnector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pPr algn="ctr"/>
            <a:endParaRPr lang="en-US" sz="1200" dirty="0"/>
          </a:p>
        </p:txBody>
      </p:sp>
      <p:grpSp>
        <p:nvGrpSpPr>
          <p:cNvPr id="7" name="Group 102"/>
          <p:cNvGrpSpPr>
            <a:grpSpLocks/>
          </p:cNvGrpSpPr>
          <p:nvPr/>
        </p:nvGrpSpPr>
        <p:grpSpPr bwMode="auto">
          <a:xfrm>
            <a:off x="5333180" y="2835275"/>
            <a:ext cx="807272" cy="304800"/>
            <a:chOff x="1914" y="2963"/>
            <a:chExt cx="1052" cy="397"/>
          </a:xfrm>
        </p:grpSpPr>
        <p:sp>
          <p:nvSpPr>
            <p:cNvPr id="19562" name="AutoShape 103"/>
            <p:cNvSpPr>
              <a:spLocks noChangeArrowheads="1"/>
            </p:cNvSpPr>
            <p:nvPr/>
          </p:nvSpPr>
          <p:spPr bwMode="auto">
            <a:xfrm>
              <a:off x="2553" y="2963"/>
              <a:ext cx="413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q</a:t>
              </a:r>
            </a:p>
          </p:txBody>
        </p:sp>
        <p:cxnSp>
          <p:nvCxnSpPr>
            <p:cNvPr id="19563" name="AutoShape 104"/>
            <p:cNvCxnSpPr>
              <a:cxnSpLocks noChangeShapeType="1"/>
              <a:stCxn id="19560" idx="5"/>
              <a:endCxn id="19562" idx="2"/>
            </p:cNvCxnSpPr>
            <p:nvPr/>
          </p:nvCxnSpPr>
          <p:spPr bwMode="auto">
            <a:xfrm flipV="1">
              <a:off x="1914" y="3162"/>
              <a:ext cx="639" cy="20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8" name="Group 105"/>
          <p:cNvGrpSpPr>
            <a:grpSpLocks/>
          </p:cNvGrpSpPr>
          <p:nvPr/>
        </p:nvGrpSpPr>
        <p:grpSpPr bwMode="auto">
          <a:xfrm>
            <a:off x="5062544" y="2591577"/>
            <a:ext cx="1299841" cy="456433"/>
            <a:chOff x="1560" y="2646"/>
            <a:chExt cx="1695" cy="595"/>
          </a:xfrm>
        </p:grpSpPr>
        <p:sp>
          <p:nvSpPr>
            <p:cNvPr id="19560" name="AutoShape 106"/>
            <p:cNvSpPr>
              <a:spLocks noChangeArrowheads="1"/>
            </p:cNvSpPr>
            <p:nvPr/>
          </p:nvSpPr>
          <p:spPr bwMode="auto">
            <a:xfrm>
              <a:off x="1560" y="2844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p</a:t>
              </a:r>
            </a:p>
          </p:txBody>
        </p:sp>
        <p:cxnSp>
          <p:nvCxnSpPr>
            <p:cNvPr id="19561" name="AutoShape 107"/>
            <p:cNvCxnSpPr>
              <a:cxnSpLocks noChangeShapeType="1"/>
              <a:stCxn id="19558" idx="2"/>
              <a:endCxn id="19560" idx="6"/>
            </p:cNvCxnSpPr>
            <p:nvPr/>
          </p:nvCxnSpPr>
          <p:spPr bwMode="auto">
            <a:xfrm flipH="1">
              <a:off x="1974" y="2646"/>
              <a:ext cx="1281" cy="396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9" name="Group 108"/>
          <p:cNvGrpSpPr>
            <a:grpSpLocks/>
          </p:cNvGrpSpPr>
          <p:nvPr/>
        </p:nvGrpSpPr>
        <p:grpSpPr bwMode="auto">
          <a:xfrm>
            <a:off x="6362707" y="2316463"/>
            <a:ext cx="412751" cy="428328"/>
            <a:chOff x="3255" y="2287"/>
            <a:chExt cx="538" cy="557"/>
          </a:xfrm>
        </p:grpSpPr>
        <p:sp>
          <p:nvSpPr>
            <p:cNvPr id="19558" name="AutoShape 109"/>
            <p:cNvSpPr>
              <a:spLocks noChangeArrowheads="1"/>
            </p:cNvSpPr>
            <p:nvPr/>
          </p:nvSpPr>
          <p:spPr bwMode="auto">
            <a:xfrm>
              <a:off x="3255" y="2446"/>
              <a:ext cx="414" cy="398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h</a:t>
              </a:r>
            </a:p>
          </p:txBody>
        </p:sp>
        <p:cxnSp>
          <p:nvCxnSpPr>
            <p:cNvPr id="19559" name="AutoShape 110"/>
            <p:cNvCxnSpPr>
              <a:cxnSpLocks noChangeShapeType="1"/>
              <a:stCxn id="19544" idx="4"/>
              <a:endCxn id="19558" idx="7"/>
            </p:cNvCxnSpPr>
            <p:nvPr/>
          </p:nvCxnSpPr>
          <p:spPr bwMode="auto">
            <a:xfrm flipH="1">
              <a:off x="3608" y="2287"/>
              <a:ext cx="185" cy="218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0" name="Group 111"/>
          <p:cNvGrpSpPr>
            <a:grpSpLocks/>
          </p:cNvGrpSpPr>
          <p:nvPr/>
        </p:nvGrpSpPr>
        <p:grpSpPr bwMode="auto">
          <a:xfrm>
            <a:off x="7283451" y="2195515"/>
            <a:ext cx="317500" cy="548964"/>
            <a:chOff x="4454" y="2129"/>
            <a:chExt cx="414" cy="715"/>
          </a:xfrm>
        </p:grpSpPr>
        <p:sp>
          <p:nvSpPr>
            <p:cNvPr id="19556" name="AutoShape 112"/>
            <p:cNvSpPr>
              <a:spLocks noChangeArrowheads="1"/>
            </p:cNvSpPr>
            <p:nvPr/>
          </p:nvSpPr>
          <p:spPr bwMode="auto">
            <a:xfrm>
              <a:off x="4454" y="2129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f</a:t>
              </a:r>
            </a:p>
          </p:txBody>
        </p:sp>
        <p:cxnSp>
          <p:nvCxnSpPr>
            <p:cNvPr id="19557" name="AutoShape 113"/>
            <p:cNvCxnSpPr>
              <a:cxnSpLocks noChangeShapeType="1"/>
              <a:stCxn id="797828" idx="0"/>
              <a:endCxn id="19556" idx="4"/>
            </p:cNvCxnSpPr>
            <p:nvPr/>
          </p:nvCxnSpPr>
          <p:spPr bwMode="auto">
            <a:xfrm flipV="1">
              <a:off x="4495" y="2526"/>
              <a:ext cx="166" cy="318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1" name="Group 114"/>
          <p:cNvGrpSpPr>
            <a:grpSpLocks/>
          </p:cNvGrpSpPr>
          <p:nvPr/>
        </p:nvGrpSpPr>
        <p:grpSpPr bwMode="auto">
          <a:xfrm>
            <a:off x="7378703" y="1371608"/>
            <a:ext cx="317500" cy="824137"/>
            <a:chOff x="4579" y="1056"/>
            <a:chExt cx="413" cy="1055"/>
          </a:xfrm>
        </p:grpSpPr>
        <p:sp>
          <p:nvSpPr>
            <p:cNvPr id="19554" name="AutoShape 115"/>
            <p:cNvSpPr>
              <a:spLocks noChangeArrowheads="1"/>
            </p:cNvSpPr>
            <p:nvPr/>
          </p:nvSpPr>
          <p:spPr bwMode="auto">
            <a:xfrm>
              <a:off x="4579" y="1056"/>
              <a:ext cx="413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19555" name="AutoShape 116"/>
            <p:cNvCxnSpPr>
              <a:cxnSpLocks noChangeShapeType="1"/>
              <a:stCxn id="19556" idx="0"/>
              <a:endCxn id="19554" idx="4"/>
            </p:cNvCxnSpPr>
            <p:nvPr/>
          </p:nvCxnSpPr>
          <p:spPr bwMode="auto">
            <a:xfrm flipV="1">
              <a:off x="4662" y="1453"/>
              <a:ext cx="124" cy="658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2" name="Group 117"/>
          <p:cNvGrpSpPr>
            <a:grpSpLocks/>
          </p:cNvGrpSpPr>
          <p:nvPr/>
        </p:nvGrpSpPr>
        <p:grpSpPr bwMode="auto">
          <a:xfrm>
            <a:off x="4800863" y="2133607"/>
            <a:ext cx="928424" cy="318759"/>
            <a:chOff x="1219" y="2049"/>
            <a:chExt cx="1210" cy="416"/>
          </a:xfrm>
        </p:grpSpPr>
        <p:sp>
          <p:nvSpPr>
            <p:cNvPr id="19552" name="AutoShape 118"/>
            <p:cNvSpPr>
              <a:spLocks noChangeArrowheads="1"/>
            </p:cNvSpPr>
            <p:nvPr/>
          </p:nvSpPr>
          <p:spPr bwMode="auto">
            <a:xfrm>
              <a:off x="2015" y="2049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d</a:t>
              </a:r>
            </a:p>
          </p:txBody>
        </p:sp>
        <p:cxnSp>
          <p:nvCxnSpPr>
            <p:cNvPr id="19553" name="AutoShape 119"/>
            <p:cNvCxnSpPr>
              <a:cxnSpLocks noChangeShapeType="1"/>
            </p:cNvCxnSpPr>
            <p:nvPr/>
          </p:nvCxnSpPr>
          <p:spPr bwMode="auto">
            <a:xfrm flipV="1">
              <a:off x="1219" y="2248"/>
              <a:ext cx="846" cy="217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3" name="Group 120"/>
          <p:cNvGrpSpPr>
            <a:grpSpLocks/>
          </p:cNvGrpSpPr>
          <p:nvPr/>
        </p:nvGrpSpPr>
        <p:grpSpPr bwMode="auto">
          <a:xfrm>
            <a:off x="4745040" y="1676401"/>
            <a:ext cx="712789" cy="502091"/>
            <a:chOff x="1147" y="1453"/>
            <a:chExt cx="929" cy="655"/>
          </a:xfrm>
        </p:grpSpPr>
        <p:sp>
          <p:nvSpPr>
            <p:cNvPr id="19550" name="AutoShape 121"/>
            <p:cNvSpPr>
              <a:spLocks noChangeArrowheads="1"/>
            </p:cNvSpPr>
            <p:nvPr/>
          </p:nvSpPr>
          <p:spPr bwMode="auto">
            <a:xfrm>
              <a:off x="1147" y="1453"/>
              <a:ext cx="413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b</a:t>
              </a:r>
            </a:p>
          </p:txBody>
        </p:sp>
        <p:cxnSp>
          <p:nvCxnSpPr>
            <p:cNvPr id="19551" name="AutoShape 122"/>
            <p:cNvCxnSpPr>
              <a:cxnSpLocks noChangeShapeType="1"/>
              <a:stCxn id="19568" idx="1"/>
              <a:endCxn id="19550" idx="5"/>
            </p:cNvCxnSpPr>
            <p:nvPr/>
          </p:nvCxnSpPr>
          <p:spPr bwMode="auto">
            <a:xfrm flipH="1" flipV="1">
              <a:off x="1500" y="1792"/>
              <a:ext cx="576" cy="316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4" name="Group 123"/>
          <p:cNvGrpSpPr>
            <a:grpSpLocks/>
          </p:cNvGrpSpPr>
          <p:nvPr/>
        </p:nvGrpSpPr>
        <p:grpSpPr bwMode="auto">
          <a:xfrm>
            <a:off x="5021263" y="1401763"/>
            <a:ext cx="611188" cy="319088"/>
            <a:chOff x="1507" y="1096"/>
            <a:chExt cx="797" cy="416"/>
          </a:xfrm>
        </p:grpSpPr>
        <p:sp>
          <p:nvSpPr>
            <p:cNvPr id="19548" name="AutoShape 124"/>
            <p:cNvSpPr>
              <a:spLocks noChangeArrowheads="1"/>
            </p:cNvSpPr>
            <p:nvPr/>
          </p:nvSpPr>
          <p:spPr bwMode="auto">
            <a:xfrm>
              <a:off x="1891" y="1096"/>
              <a:ext cx="413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a</a:t>
              </a:r>
            </a:p>
          </p:txBody>
        </p:sp>
        <p:cxnSp>
          <p:nvCxnSpPr>
            <p:cNvPr id="19549" name="AutoShape 125"/>
            <p:cNvCxnSpPr>
              <a:cxnSpLocks noChangeShapeType="1"/>
              <a:endCxn id="19548" idx="2"/>
            </p:cNvCxnSpPr>
            <p:nvPr/>
          </p:nvCxnSpPr>
          <p:spPr bwMode="auto">
            <a:xfrm flipV="1">
              <a:off x="1507" y="1295"/>
              <a:ext cx="372" cy="217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5" name="Group 126"/>
          <p:cNvGrpSpPr>
            <a:grpSpLocks/>
          </p:cNvGrpSpPr>
          <p:nvPr/>
        </p:nvGrpSpPr>
        <p:grpSpPr bwMode="auto">
          <a:xfrm>
            <a:off x="5682429" y="1646237"/>
            <a:ext cx="807272" cy="532259"/>
            <a:chOff x="2369" y="1414"/>
            <a:chExt cx="1052" cy="694"/>
          </a:xfrm>
        </p:grpSpPr>
        <p:sp>
          <p:nvSpPr>
            <p:cNvPr id="19546" name="AutoShape 127"/>
            <p:cNvSpPr>
              <a:spLocks noChangeArrowheads="1"/>
            </p:cNvSpPr>
            <p:nvPr/>
          </p:nvSpPr>
          <p:spPr bwMode="auto">
            <a:xfrm>
              <a:off x="3007" y="1414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c</a:t>
              </a:r>
            </a:p>
          </p:txBody>
        </p:sp>
        <p:cxnSp>
          <p:nvCxnSpPr>
            <p:cNvPr id="19547" name="AutoShape 128"/>
            <p:cNvCxnSpPr>
              <a:cxnSpLocks noChangeShapeType="1"/>
              <a:stCxn id="19552" idx="7"/>
              <a:endCxn id="19546" idx="3"/>
            </p:cNvCxnSpPr>
            <p:nvPr/>
          </p:nvCxnSpPr>
          <p:spPr bwMode="auto">
            <a:xfrm flipV="1">
              <a:off x="2369" y="1753"/>
              <a:ext cx="698" cy="355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6" name="Group 129"/>
          <p:cNvGrpSpPr>
            <a:grpSpLocks/>
          </p:cNvGrpSpPr>
          <p:nvPr/>
        </p:nvGrpSpPr>
        <p:grpSpPr bwMode="auto">
          <a:xfrm>
            <a:off x="5729615" y="2011363"/>
            <a:ext cx="1204591" cy="304800"/>
            <a:chOff x="2429" y="1890"/>
            <a:chExt cx="1571" cy="397"/>
          </a:xfrm>
        </p:grpSpPr>
        <p:sp>
          <p:nvSpPr>
            <p:cNvPr id="19544" name="AutoShape 130"/>
            <p:cNvSpPr>
              <a:spLocks noChangeArrowheads="1"/>
            </p:cNvSpPr>
            <p:nvPr/>
          </p:nvSpPr>
          <p:spPr bwMode="auto">
            <a:xfrm>
              <a:off x="3586" y="1890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e</a:t>
              </a:r>
            </a:p>
          </p:txBody>
        </p:sp>
        <p:cxnSp>
          <p:nvCxnSpPr>
            <p:cNvPr id="19545" name="AutoShape 131"/>
            <p:cNvCxnSpPr>
              <a:cxnSpLocks noChangeShapeType="1"/>
              <a:stCxn id="19552" idx="6"/>
              <a:endCxn id="19544" idx="2"/>
            </p:cNvCxnSpPr>
            <p:nvPr/>
          </p:nvCxnSpPr>
          <p:spPr bwMode="auto">
            <a:xfrm flipV="1">
              <a:off x="2429" y="2089"/>
              <a:ext cx="1157" cy="159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sp>
        <p:nvSpPr>
          <p:cNvPr id="797828" name="AutoShape 132"/>
          <p:cNvSpPr>
            <a:spLocks noChangeArrowheads="1"/>
          </p:cNvSpPr>
          <p:nvPr/>
        </p:nvSpPr>
        <p:spPr bwMode="auto">
          <a:xfrm>
            <a:off x="7156451" y="2744792"/>
            <a:ext cx="317500" cy="303213"/>
          </a:xfrm>
          <a:prstGeom prst="flowChartConnector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pPr algn="ctr"/>
            <a:r>
              <a:rPr lang="en-US" sz="1500" i="1" dirty="0"/>
              <a:t>r</a:t>
            </a:r>
          </a:p>
        </p:txBody>
      </p:sp>
      <p:cxnSp>
        <p:nvCxnSpPr>
          <p:cNvPr id="797829" name="AutoShape 133"/>
          <p:cNvCxnSpPr>
            <a:cxnSpLocks noChangeShapeType="1"/>
            <a:stCxn id="19544" idx="5"/>
            <a:endCxn id="797828" idx="1"/>
          </p:cNvCxnSpPr>
          <p:nvPr/>
        </p:nvCxnSpPr>
        <p:spPr bwMode="auto">
          <a:xfrm>
            <a:off x="6888161" y="2290772"/>
            <a:ext cx="314325" cy="479425"/>
          </a:xfrm>
          <a:prstGeom prst="straightConnector1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</p:spPr>
      </p:cxnSp>
      <p:grpSp>
        <p:nvGrpSpPr>
          <p:cNvPr id="17" name="Group 134"/>
          <p:cNvGrpSpPr>
            <a:grpSpLocks/>
          </p:cNvGrpSpPr>
          <p:nvPr/>
        </p:nvGrpSpPr>
        <p:grpSpPr bwMode="auto">
          <a:xfrm>
            <a:off x="5316544" y="1408122"/>
            <a:ext cx="855337" cy="389759"/>
            <a:chOff x="1891" y="1104"/>
            <a:chExt cx="1116" cy="508"/>
          </a:xfrm>
        </p:grpSpPr>
        <p:cxnSp>
          <p:nvCxnSpPr>
            <p:cNvPr id="19542" name="AutoShape 135"/>
            <p:cNvCxnSpPr>
              <a:cxnSpLocks noChangeShapeType="1"/>
              <a:stCxn id="19546" idx="2"/>
              <a:endCxn id="19543" idx="6"/>
            </p:cNvCxnSpPr>
            <p:nvPr/>
          </p:nvCxnSpPr>
          <p:spPr bwMode="auto">
            <a:xfrm flipH="1" flipV="1">
              <a:off x="2304" y="1302"/>
              <a:ext cx="703" cy="310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  <p:sp>
          <p:nvSpPr>
            <p:cNvPr id="19543" name="AutoShape 136"/>
            <p:cNvSpPr>
              <a:spLocks noChangeArrowheads="1"/>
            </p:cNvSpPr>
            <p:nvPr/>
          </p:nvSpPr>
          <p:spPr bwMode="auto">
            <a:xfrm>
              <a:off x="1891" y="1104"/>
              <a:ext cx="413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500" i="1" dirty="0"/>
            </a:p>
          </p:txBody>
        </p:sp>
      </p:grpSp>
      <p:grpSp>
        <p:nvGrpSpPr>
          <p:cNvPr id="18" name="Group 137"/>
          <p:cNvGrpSpPr>
            <a:grpSpLocks/>
          </p:cNvGrpSpPr>
          <p:nvPr/>
        </p:nvGrpSpPr>
        <p:grpSpPr bwMode="auto">
          <a:xfrm>
            <a:off x="6186494" y="1655773"/>
            <a:ext cx="1143767" cy="583895"/>
            <a:chOff x="3024" y="1427"/>
            <a:chExt cx="1492" cy="760"/>
          </a:xfrm>
        </p:grpSpPr>
        <p:cxnSp>
          <p:nvCxnSpPr>
            <p:cNvPr id="19540" name="AutoShape 138"/>
            <p:cNvCxnSpPr>
              <a:cxnSpLocks noChangeShapeType="1"/>
              <a:stCxn id="19556" idx="1"/>
              <a:endCxn id="19546" idx="6"/>
            </p:cNvCxnSpPr>
            <p:nvPr/>
          </p:nvCxnSpPr>
          <p:spPr bwMode="auto">
            <a:xfrm rot="16200000" flipV="1">
              <a:off x="3680" y="1352"/>
              <a:ext cx="575" cy="1096"/>
            </a:xfrm>
            <a:prstGeom prst="curvedConnector2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  <p:sp>
          <p:nvSpPr>
            <p:cNvPr id="19541" name="AutoShape 139"/>
            <p:cNvSpPr>
              <a:spLocks noChangeArrowheads="1"/>
            </p:cNvSpPr>
            <p:nvPr/>
          </p:nvSpPr>
          <p:spPr bwMode="auto">
            <a:xfrm>
              <a:off x="3024" y="1427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500" i="1" dirty="0"/>
            </a:p>
          </p:txBody>
        </p:sp>
      </p:grpSp>
      <p:sp>
        <p:nvSpPr>
          <p:cNvPr id="19485" name="Line 140"/>
          <p:cNvSpPr>
            <a:spLocks noChangeShapeType="1"/>
          </p:cNvSpPr>
          <p:nvPr/>
        </p:nvSpPr>
        <p:spPr bwMode="auto">
          <a:xfrm>
            <a:off x="8" y="3371851"/>
            <a:ext cx="12191999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837" name="Oval 141"/>
          <p:cNvSpPr>
            <a:spLocks noChangeArrowheads="1"/>
          </p:cNvSpPr>
          <p:nvPr/>
        </p:nvSpPr>
        <p:spPr bwMode="auto">
          <a:xfrm>
            <a:off x="6140461" y="3478213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38" name="Oval 142"/>
          <p:cNvSpPr>
            <a:spLocks noChangeArrowheads="1"/>
          </p:cNvSpPr>
          <p:nvPr/>
        </p:nvSpPr>
        <p:spPr bwMode="auto">
          <a:xfrm>
            <a:off x="3729039" y="3971936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39" name="Oval 143"/>
          <p:cNvSpPr>
            <a:spLocks noChangeArrowheads="1"/>
          </p:cNvSpPr>
          <p:nvPr/>
        </p:nvSpPr>
        <p:spPr bwMode="auto">
          <a:xfrm>
            <a:off x="3165486" y="4451361"/>
            <a:ext cx="290513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40" name="Oval 144"/>
          <p:cNvSpPr>
            <a:spLocks noChangeArrowheads="1"/>
          </p:cNvSpPr>
          <p:nvPr/>
        </p:nvSpPr>
        <p:spPr bwMode="auto">
          <a:xfrm>
            <a:off x="3865563" y="4451361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41" name="Oval 145"/>
          <p:cNvSpPr>
            <a:spLocks noChangeArrowheads="1"/>
          </p:cNvSpPr>
          <p:nvPr/>
        </p:nvSpPr>
        <p:spPr bwMode="auto">
          <a:xfrm>
            <a:off x="4686310" y="4433888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42" name="Oval 146"/>
          <p:cNvSpPr>
            <a:spLocks noChangeArrowheads="1"/>
          </p:cNvSpPr>
          <p:nvPr/>
        </p:nvSpPr>
        <p:spPr bwMode="auto">
          <a:xfrm>
            <a:off x="3163888" y="5006986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43" name="Oval 147"/>
          <p:cNvSpPr>
            <a:spLocks noChangeArrowheads="1"/>
          </p:cNvSpPr>
          <p:nvPr/>
        </p:nvSpPr>
        <p:spPr bwMode="auto">
          <a:xfrm>
            <a:off x="3856039" y="4999039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44" name="Oval 148"/>
          <p:cNvSpPr>
            <a:spLocks noChangeArrowheads="1"/>
          </p:cNvSpPr>
          <p:nvPr/>
        </p:nvSpPr>
        <p:spPr bwMode="auto">
          <a:xfrm>
            <a:off x="4325939" y="4981586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45" name="Oval 149"/>
          <p:cNvSpPr>
            <a:spLocks noChangeArrowheads="1"/>
          </p:cNvSpPr>
          <p:nvPr/>
        </p:nvSpPr>
        <p:spPr bwMode="auto">
          <a:xfrm>
            <a:off x="5002213" y="4972061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46" name="Oval 150"/>
          <p:cNvSpPr>
            <a:spLocks noChangeArrowheads="1"/>
          </p:cNvSpPr>
          <p:nvPr/>
        </p:nvSpPr>
        <p:spPr bwMode="auto">
          <a:xfrm>
            <a:off x="4087813" y="5510213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47" name="Oval 151"/>
          <p:cNvSpPr>
            <a:spLocks noChangeArrowheads="1"/>
          </p:cNvSpPr>
          <p:nvPr/>
        </p:nvSpPr>
        <p:spPr bwMode="auto">
          <a:xfrm>
            <a:off x="4532313" y="5518161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48" name="Oval 152"/>
          <p:cNvSpPr>
            <a:spLocks noChangeArrowheads="1"/>
          </p:cNvSpPr>
          <p:nvPr/>
        </p:nvSpPr>
        <p:spPr bwMode="auto">
          <a:xfrm>
            <a:off x="4105286" y="6015039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49" name="Oval 153"/>
          <p:cNvSpPr>
            <a:spLocks noChangeArrowheads="1"/>
          </p:cNvSpPr>
          <p:nvPr/>
        </p:nvSpPr>
        <p:spPr bwMode="auto">
          <a:xfrm>
            <a:off x="4992688" y="5519739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50" name="Oval 154"/>
          <p:cNvSpPr>
            <a:spLocks noChangeArrowheads="1"/>
          </p:cNvSpPr>
          <p:nvPr/>
        </p:nvSpPr>
        <p:spPr bwMode="auto">
          <a:xfrm>
            <a:off x="4772036" y="6007110"/>
            <a:ext cx="290513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51" name="Oval 155"/>
          <p:cNvSpPr>
            <a:spLocks noChangeArrowheads="1"/>
          </p:cNvSpPr>
          <p:nvPr/>
        </p:nvSpPr>
        <p:spPr bwMode="auto">
          <a:xfrm>
            <a:off x="5254636" y="6034088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52" name="Oval 156"/>
          <p:cNvSpPr>
            <a:spLocks noChangeArrowheads="1"/>
          </p:cNvSpPr>
          <p:nvPr/>
        </p:nvSpPr>
        <p:spPr bwMode="auto">
          <a:xfrm>
            <a:off x="4787910" y="6477010"/>
            <a:ext cx="290513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53" name="Line 157"/>
          <p:cNvSpPr>
            <a:spLocks noChangeShapeType="1"/>
          </p:cNvSpPr>
          <p:nvPr/>
        </p:nvSpPr>
        <p:spPr bwMode="auto">
          <a:xfrm flipH="1" flipV="1">
            <a:off x="4824413" y="4733935"/>
            <a:ext cx="309563" cy="180975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854" name="Line 158"/>
          <p:cNvSpPr>
            <a:spLocks noChangeShapeType="1"/>
          </p:cNvSpPr>
          <p:nvPr/>
        </p:nvSpPr>
        <p:spPr bwMode="auto">
          <a:xfrm flipH="1" flipV="1">
            <a:off x="4438653" y="5254636"/>
            <a:ext cx="258763" cy="214313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855" name="Line 159"/>
          <p:cNvSpPr>
            <a:spLocks noChangeShapeType="1"/>
          </p:cNvSpPr>
          <p:nvPr/>
        </p:nvSpPr>
        <p:spPr bwMode="auto">
          <a:xfrm flipH="1" flipV="1">
            <a:off x="5138749" y="5253040"/>
            <a:ext cx="3175" cy="223837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856" name="Line 160"/>
          <p:cNvSpPr>
            <a:spLocks noChangeShapeType="1"/>
          </p:cNvSpPr>
          <p:nvPr/>
        </p:nvSpPr>
        <p:spPr bwMode="auto">
          <a:xfrm flipH="1" flipV="1">
            <a:off x="5129213" y="5791201"/>
            <a:ext cx="258763" cy="196851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857" name="Line 161"/>
          <p:cNvSpPr>
            <a:spLocks noChangeShapeType="1"/>
          </p:cNvSpPr>
          <p:nvPr/>
        </p:nvSpPr>
        <p:spPr bwMode="auto">
          <a:xfrm flipV="1">
            <a:off x="4918076" y="5792788"/>
            <a:ext cx="212725" cy="163512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797858" name="Line 162"/>
          <p:cNvSpPr>
            <a:spLocks noChangeShapeType="1"/>
          </p:cNvSpPr>
          <p:nvPr/>
        </p:nvSpPr>
        <p:spPr bwMode="auto">
          <a:xfrm flipV="1">
            <a:off x="4900624" y="6280159"/>
            <a:ext cx="7937" cy="173039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19508" name="Oval 163"/>
          <p:cNvSpPr>
            <a:spLocks noChangeArrowheads="1"/>
          </p:cNvSpPr>
          <p:nvPr/>
        </p:nvSpPr>
        <p:spPr bwMode="auto">
          <a:xfrm>
            <a:off x="6142037" y="3479810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60" name="Oval 164"/>
          <p:cNvSpPr>
            <a:spLocks noChangeArrowheads="1"/>
          </p:cNvSpPr>
          <p:nvPr/>
        </p:nvSpPr>
        <p:spPr bwMode="auto">
          <a:xfrm>
            <a:off x="3730636" y="3973513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61" name="Oval 165"/>
          <p:cNvSpPr>
            <a:spLocks noChangeArrowheads="1"/>
          </p:cNvSpPr>
          <p:nvPr/>
        </p:nvSpPr>
        <p:spPr bwMode="auto">
          <a:xfrm>
            <a:off x="6524636" y="3906839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62" name="Oval 166"/>
          <p:cNvSpPr>
            <a:spLocks noChangeArrowheads="1"/>
          </p:cNvSpPr>
          <p:nvPr/>
        </p:nvSpPr>
        <p:spPr bwMode="auto">
          <a:xfrm>
            <a:off x="8269288" y="3922713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63" name="Oval 167"/>
          <p:cNvSpPr>
            <a:spLocks noChangeArrowheads="1"/>
          </p:cNvSpPr>
          <p:nvPr/>
        </p:nvSpPr>
        <p:spPr bwMode="auto">
          <a:xfrm>
            <a:off x="3167063" y="4452939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64" name="Oval 168"/>
          <p:cNvSpPr>
            <a:spLocks noChangeArrowheads="1"/>
          </p:cNvSpPr>
          <p:nvPr/>
        </p:nvSpPr>
        <p:spPr bwMode="auto">
          <a:xfrm>
            <a:off x="3867161" y="4452939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65" name="Oval 169"/>
          <p:cNvSpPr>
            <a:spLocks noChangeArrowheads="1"/>
          </p:cNvSpPr>
          <p:nvPr/>
        </p:nvSpPr>
        <p:spPr bwMode="auto">
          <a:xfrm>
            <a:off x="4687888" y="4435486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66" name="Oval 170"/>
          <p:cNvSpPr>
            <a:spLocks noChangeArrowheads="1"/>
          </p:cNvSpPr>
          <p:nvPr/>
        </p:nvSpPr>
        <p:spPr bwMode="auto">
          <a:xfrm>
            <a:off x="3165486" y="5008563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67" name="Oval 171"/>
          <p:cNvSpPr>
            <a:spLocks noChangeArrowheads="1"/>
          </p:cNvSpPr>
          <p:nvPr/>
        </p:nvSpPr>
        <p:spPr bwMode="auto">
          <a:xfrm>
            <a:off x="3857635" y="4992688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68" name="Oval 172"/>
          <p:cNvSpPr>
            <a:spLocks noChangeArrowheads="1"/>
          </p:cNvSpPr>
          <p:nvPr/>
        </p:nvSpPr>
        <p:spPr bwMode="auto">
          <a:xfrm>
            <a:off x="4327536" y="4983163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69" name="Oval 173"/>
          <p:cNvSpPr>
            <a:spLocks noChangeArrowheads="1"/>
          </p:cNvSpPr>
          <p:nvPr/>
        </p:nvSpPr>
        <p:spPr bwMode="auto">
          <a:xfrm>
            <a:off x="5003810" y="4973639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70" name="Oval 174"/>
          <p:cNvSpPr>
            <a:spLocks noChangeArrowheads="1"/>
          </p:cNvSpPr>
          <p:nvPr/>
        </p:nvSpPr>
        <p:spPr bwMode="auto">
          <a:xfrm>
            <a:off x="4089410" y="5511810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71" name="Oval 175"/>
          <p:cNvSpPr>
            <a:spLocks noChangeArrowheads="1"/>
          </p:cNvSpPr>
          <p:nvPr/>
        </p:nvSpPr>
        <p:spPr bwMode="auto">
          <a:xfrm>
            <a:off x="4533910" y="5519739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72" name="Oval 176"/>
          <p:cNvSpPr>
            <a:spLocks noChangeArrowheads="1"/>
          </p:cNvSpPr>
          <p:nvPr/>
        </p:nvSpPr>
        <p:spPr bwMode="auto">
          <a:xfrm>
            <a:off x="4114810" y="6016636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73" name="Oval 177"/>
          <p:cNvSpPr>
            <a:spLocks noChangeArrowheads="1"/>
          </p:cNvSpPr>
          <p:nvPr/>
        </p:nvSpPr>
        <p:spPr bwMode="auto">
          <a:xfrm>
            <a:off x="4994286" y="5521336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74" name="Oval 178"/>
          <p:cNvSpPr>
            <a:spLocks noChangeArrowheads="1"/>
          </p:cNvSpPr>
          <p:nvPr/>
        </p:nvSpPr>
        <p:spPr bwMode="auto">
          <a:xfrm>
            <a:off x="4773613" y="6008688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75" name="Oval 179"/>
          <p:cNvSpPr>
            <a:spLocks noChangeArrowheads="1"/>
          </p:cNvSpPr>
          <p:nvPr/>
        </p:nvSpPr>
        <p:spPr bwMode="auto">
          <a:xfrm>
            <a:off x="5256213" y="6035686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76" name="Oval 180"/>
          <p:cNvSpPr>
            <a:spLocks noChangeArrowheads="1"/>
          </p:cNvSpPr>
          <p:nvPr/>
        </p:nvSpPr>
        <p:spPr bwMode="auto">
          <a:xfrm>
            <a:off x="4789488" y="6478588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77" name="Oval 181"/>
          <p:cNvSpPr>
            <a:spLocks noChangeArrowheads="1"/>
          </p:cNvSpPr>
          <p:nvPr/>
        </p:nvSpPr>
        <p:spPr bwMode="auto">
          <a:xfrm>
            <a:off x="3165486" y="5000636"/>
            <a:ext cx="290513" cy="265113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78" name="Oval 182"/>
          <p:cNvSpPr>
            <a:spLocks noChangeArrowheads="1"/>
          </p:cNvSpPr>
          <p:nvPr/>
        </p:nvSpPr>
        <p:spPr bwMode="auto">
          <a:xfrm>
            <a:off x="3167063" y="4445010"/>
            <a:ext cx="290512" cy="265113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79" name="Oval 183"/>
          <p:cNvSpPr>
            <a:spLocks noChangeArrowheads="1"/>
          </p:cNvSpPr>
          <p:nvPr/>
        </p:nvSpPr>
        <p:spPr bwMode="auto">
          <a:xfrm>
            <a:off x="3857635" y="4992688"/>
            <a:ext cx="290513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80" name="Oval 184"/>
          <p:cNvSpPr>
            <a:spLocks noChangeArrowheads="1"/>
          </p:cNvSpPr>
          <p:nvPr/>
        </p:nvSpPr>
        <p:spPr bwMode="auto">
          <a:xfrm>
            <a:off x="3867161" y="4445010"/>
            <a:ext cx="290513" cy="265113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81" name="Oval 185"/>
          <p:cNvSpPr>
            <a:spLocks noChangeArrowheads="1"/>
          </p:cNvSpPr>
          <p:nvPr/>
        </p:nvSpPr>
        <p:spPr bwMode="auto">
          <a:xfrm>
            <a:off x="4089410" y="5503863"/>
            <a:ext cx="290513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82" name="Oval 186"/>
          <p:cNvSpPr>
            <a:spLocks noChangeArrowheads="1"/>
          </p:cNvSpPr>
          <p:nvPr/>
        </p:nvSpPr>
        <p:spPr bwMode="auto">
          <a:xfrm>
            <a:off x="4106863" y="6008688"/>
            <a:ext cx="290512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grpSp>
        <p:nvGrpSpPr>
          <p:cNvPr id="19" name="Group 187"/>
          <p:cNvGrpSpPr>
            <a:grpSpLocks/>
          </p:cNvGrpSpPr>
          <p:nvPr/>
        </p:nvGrpSpPr>
        <p:grpSpPr bwMode="auto">
          <a:xfrm>
            <a:off x="5821365" y="2698751"/>
            <a:ext cx="588963" cy="431800"/>
            <a:chOff x="2762" y="1745"/>
            <a:chExt cx="371" cy="272"/>
          </a:xfrm>
        </p:grpSpPr>
        <p:cxnSp>
          <p:nvCxnSpPr>
            <p:cNvPr id="19538" name="AutoShape 188"/>
            <p:cNvCxnSpPr>
              <a:cxnSpLocks noChangeShapeType="1"/>
            </p:cNvCxnSpPr>
            <p:nvPr/>
          </p:nvCxnSpPr>
          <p:spPr bwMode="auto">
            <a:xfrm flipH="1">
              <a:off x="2934" y="1745"/>
              <a:ext cx="199" cy="114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  <p:sp>
          <p:nvSpPr>
            <p:cNvPr id="19539" name="AutoShape 189"/>
            <p:cNvSpPr>
              <a:spLocks noChangeArrowheads="1"/>
            </p:cNvSpPr>
            <p:nvPr/>
          </p:nvSpPr>
          <p:spPr bwMode="auto">
            <a:xfrm>
              <a:off x="2762" y="1825"/>
              <a:ext cx="200" cy="192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500" i="1" dirty="0"/>
            </a:p>
          </p:txBody>
        </p:sp>
      </p:grpSp>
      <p:sp>
        <p:nvSpPr>
          <p:cNvPr id="797886" name="Oval 190"/>
          <p:cNvSpPr>
            <a:spLocks noChangeArrowheads="1"/>
          </p:cNvSpPr>
          <p:nvPr/>
        </p:nvSpPr>
        <p:spPr bwMode="auto">
          <a:xfrm>
            <a:off x="4327536" y="4983163"/>
            <a:ext cx="290513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87" name="Oval 191"/>
          <p:cNvSpPr>
            <a:spLocks noChangeArrowheads="1"/>
          </p:cNvSpPr>
          <p:nvPr/>
        </p:nvSpPr>
        <p:spPr bwMode="auto">
          <a:xfrm>
            <a:off x="4533910" y="5519739"/>
            <a:ext cx="290513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88" name="Oval 192"/>
          <p:cNvSpPr>
            <a:spLocks noChangeArrowheads="1"/>
          </p:cNvSpPr>
          <p:nvPr/>
        </p:nvSpPr>
        <p:spPr bwMode="auto">
          <a:xfrm>
            <a:off x="4773613" y="6008688"/>
            <a:ext cx="290512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7889" name="Oval 193"/>
          <p:cNvSpPr>
            <a:spLocks noChangeArrowheads="1"/>
          </p:cNvSpPr>
          <p:nvPr/>
        </p:nvSpPr>
        <p:spPr bwMode="auto">
          <a:xfrm>
            <a:off x="4789488" y="6478588"/>
            <a:ext cx="290512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19537" name="Text Box 194"/>
          <p:cNvSpPr txBox="1">
            <a:spLocks noChangeArrowheads="1"/>
          </p:cNvSpPr>
          <p:nvPr/>
        </p:nvSpPr>
        <p:spPr bwMode="auto">
          <a:xfrm>
            <a:off x="381000" y="1371603"/>
            <a:ext cx="2514600" cy="1338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>
                <a:latin typeface="Calibri" pitchFamily="34" charset="0"/>
              </a:rPr>
              <a:t>Strategy: expand a deepest node first</a:t>
            </a:r>
          </a:p>
          <a:p>
            <a:pPr>
              <a:spcBef>
                <a:spcPct val="50000"/>
              </a:spcBef>
            </a:pPr>
            <a:r>
              <a:rPr lang="en-US" i="1" dirty="0">
                <a:latin typeface="Calibri" pitchFamily="34" charset="0"/>
              </a:rPr>
              <a:t>Implementation: </a:t>
            </a:r>
            <a:r>
              <a:rPr lang="en-US" b="1" i="1" dirty="0">
                <a:solidFill>
                  <a:srgbClr val="CC0000"/>
                </a:solidFill>
                <a:latin typeface="Calibri" pitchFamily="34" charset="0"/>
              </a:rPr>
              <a:t>Frontier is a LIFO stack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7757" grpId="0" animBg="1"/>
      <p:bldP spid="797758" grpId="0" animBg="1"/>
      <p:bldP spid="797758" grpId="1" animBg="1"/>
      <p:bldP spid="797759" grpId="0" animBg="1"/>
      <p:bldP spid="797759" grpId="1" animBg="1"/>
      <p:bldP spid="797760" grpId="0" animBg="1"/>
      <p:bldP spid="797760" grpId="1" animBg="1"/>
      <p:bldP spid="797761" grpId="0" animBg="1"/>
      <p:bldP spid="797761" grpId="1" animBg="1"/>
      <p:bldP spid="797762" grpId="0" animBg="1"/>
      <p:bldP spid="797763" grpId="0" animBg="1"/>
      <p:bldP spid="797763" grpId="1" animBg="1"/>
      <p:bldP spid="797764" grpId="0" animBg="1"/>
      <p:bldP spid="797764" grpId="1" animBg="1"/>
      <p:bldP spid="797765" grpId="0" animBg="1"/>
      <p:bldP spid="797765" grpId="1" animBg="1"/>
      <p:bldP spid="797765" grpId="2" animBg="1"/>
      <p:bldP spid="797828" grpId="0" animBg="1"/>
      <p:bldP spid="797837" grpId="0" animBg="1"/>
      <p:bldP spid="797838" grpId="0" animBg="1"/>
      <p:bldP spid="797839" grpId="0" animBg="1"/>
      <p:bldP spid="797839" grpId="1" animBg="1"/>
      <p:bldP spid="797840" grpId="0" animBg="1"/>
      <p:bldP spid="797840" grpId="1" animBg="1"/>
      <p:bldP spid="797841" grpId="0" animBg="1"/>
      <p:bldP spid="797842" grpId="0" animBg="1"/>
      <p:bldP spid="797842" grpId="1" animBg="1"/>
      <p:bldP spid="797843" grpId="0" animBg="1"/>
      <p:bldP spid="797843" grpId="1" animBg="1"/>
      <p:bldP spid="797844" grpId="0" animBg="1"/>
      <p:bldP spid="797844" grpId="1" animBg="1"/>
      <p:bldP spid="797845" grpId="0" animBg="1"/>
      <p:bldP spid="797846" grpId="0" animBg="1"/>
      <p:bldP spid="797846" grpId="1" animBg="1"/>
      <p:bldP spid="797847" grpId="0" animBg="1"/>
      <p:bldP spid="797847" grpId="1" animBg="1"/>
      <p:bldP spid="797848" grpId="0" animBg="1"/>
      <p:bldP spid="797848" grpId="1" animBg="1"/>
      <p:bldP spid="797849" grpId="0" animBg="1"/>
      <p:bldP spid="797850" grpId="0" animBg="1"/>
      <p:bldP spid="797850" grpId="1" animBg="1"/>
      <p:bldP spid="797851" grpId="0" animBg="1"/>
      <p:bldP spid="797852" grpId="0" animBg="1"/>
      <p:bldP spid="797852" grpId="1" animBg="1"/>
      <p:bldP spid="797853" grpId="0" animBg="1"/>
      <p:bldP spid="797854" grpId="0" animBg="1"/>
      <p:bldP spid="797854" grpId="1" animBg="1"/>
      <p:bldP spid="797855" grpId="0" animBg="1"/>
      <p:bldP spid="797856" grpId="0" animBg="1"/>
      <p:bldP spid="797857" grpId="0" animBg="1"/>
      <p:bldP spid="797857" grpId="1" animBg="1"/>
      <p:bldP spid="797858" grpId="0" animBg="1"/>
      <p:bldP spid="797858" grpId="1" animBg="1"/>
      <p:bldP spid="797860" grpId="0" animBg="1"/>
      <p:bldP spid="797861" grpId="0" animBg="1"/>
      <p:bldP spid="797862" grpId="0" animBg="1"/>
      <p:bldP spid="797863" grpId="0" animBg="1"/>
      <p:bldP spid="797864" grpId="0" animBg="1"/>
      <p:bldP spid="797865" grpId="0" animBg="1"/>
      <p:bldP spid="797866" grpId="0" animBg="1"/>
      <p:bldP spid="797867" grpId="0" animBg="1"/>
      <p:bldP spid="797868" grpId="0" animBg="1"/>
      <p:bldP spid="797869" grpId="0" animBg="1"/>
      <p:bldP spid="797870" grpId="0" animBg="1"/>
      <p:bldP spid="797871" grpId="0" animBg="1"/>
      <p:bldP spid="797872" grpId="0" animBg="1"/>
      <p:bldP spid="797873" grpId="0" animBg="1"/>
      <p:bldP spid="797874" grpId="0" animBg="1"/>
      <p:bldP spid="797875" grpId="0" animBg="1"/>
      <p:bldP spid="797876" grpId="0" animBg="1"/>
      <p:bldP spid="797877" grpId="0" animBg="1"/>
      <p:bldP spid="797878" grpId="0" animBg="1"/>
      <p:bldP spid="797879" grpId="0" animBg="1"/>
      <p:bldP spid="797880" grpId="0" animBg="1"/>
      <p:bldP spid="797881" grpId="0" animBg="1"/>
      <p:bldP spid="797882" grpId="0" animBg="1"/>
      <p:bldP spid="797886" grpId="0" animBg="1"/>
      <p:bldP spid="797887" grpId="0" animBg="1"/>
      <p:bldP spid="797888" grpId="0" animBg="1"/>
      <p:bldP spid="797889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Breadth-First (Tree) Search</a:t>
            </a:r>
          </a:p>
        </p:txBody>
      </p:sp>
      <p:grpSp>
        <p:nvGrpSpPr>
          <p:cNvPr id="20483" name="Group 3"/>
          <p:cNvGrpSpPr>
            <a:grpSpLocks/>
          </p:cNvGrpSpPr>
          <p:nvPr/>
        </p:nvGrpSpPr>
        <p:grpSpPr bwMode="auto">
          <a:xfrm>
            <a:off x="3219447" y="3498853"/>
            <a:ext cx="5486400" cy="3355591"/>
            <a:chOff x="48" y="2332"/>
            <a:chExt cx="3456" cy="2406"/>
          </a:xfrm>
        </p:grpSpPr>
        <p:sp>
          <p:nvSpPr>
            <p:cNvPr id="20539" name="Text Box 4"/>
            <p:cNvSpPr txBox="1">
              <a:spLocks noChangeArrowheads="1"/>
            </p:cNvSpPr>
            <p:nvPr/>
          </p:nvSpPr>
          <p:spPr bwMode="auto">
            <a:xfrm>
              <a:off x="1728" y="2332"/>
              <a:ext cx="624" cy="2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dirty="0"/>
                <a:t>S</a:t>
              </a:r>
            </a:p>
          </p:txBody>
        </p:sp>
        <p:sp>
          <p:nvSpPr>
            <p:cNvPr id="20540" name="Text Box 5"/>
            <p:cNvSpPr txBox="1">
              <a:spLocks noChangeArrowheads="1"/>
            </p:cNvSpPr>
            <p:nvPr/>
          </p:nvSpPr>
          <p:spPr bwMode="auto">
            <a:xfrm>
              <a:off x="48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20541" name="Text Box 6"/>
            <p:cNvSpPr txBox="1">
              <a:spLocks noChangeArrowheads="1"/>
            </p:cNvSpPr>
            <p:nvPr/>
          </p:nvSpPr>
          <p:spPr bwMode="auto">
            <a:xfrm>
              <a:off x="48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b</a:t>
              </a:r>
            </a:p>
          </p:txBody>
        </p:sp>
        <p:sp>
          <p:nvSpPr>
            <p:cNvPr id="20542" name="Text Box 7"/>
            <p:cNvSpPr txBox="1">
              <a:spLocks noChangeArrowheads="1"/>
            </p:cNvSpPr>
            <p:nvPr/>
          </p:nvSpPr>
          <p:spPr bwMode="auto">
            <a:xfrm>
              <a:off x="384" y="2688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d</a:t>
              </a:r>
            </a:p>
          </p:txBody>
        </p:sp>
        <p:sp>
          <p:nvSpPr>
            <p:cNvPr id="20543" name="Text Box 8"/>
            <p:cNvSpPr txBox="1">
              <a:spLocks noChangeArrowheads="1"/>
            </p:cNvSpPr>
            <p:nvPr/>
          </p:nvSpPr>
          <p:spPr bwMode="auto">
            <a:xfrm>
              <a:off x="3264" y="2640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p</a:t>
              </a:r>
            </a:p>
          </p:txBody>
        </p:sp>
        <p:sp>
          <p:nvSpPr>
            <p:cNvPr id="20544" name="Text Box 9"/>
            <p:cNvSpPr txBox="1">
              <a:spLocks noChangeArrowheads="1"/>
            </p:cNvSpPr>
            <p:nvPr/>
          </p:nvSpPr>
          <p:spPr bwMode="auto">
            <a:xfrm>
              <a:off x="480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20545" name="Text Box 10"/>
            <p:cNvSpPr txBox="1">
              <a:spLocks noChangeArrowheads="1"/>
            </p:cNvSpPr>
            <p:nvPr/>
          </p:nvSpPr>
          <p:spPr bwMode="auto">
            <a:xfrm>
              <a:off x="480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c</a:t>
              </a:r>
            </a:p>
          </p:txBody>
        </p:sp>
        <p:cxnSp>
          <p:nvCxnSpPr>
            <p:cNvPr id="20546" name="AutoShape 11"/>
            <p:cNvCxnSpPr>
              <a:cxnSpLocks noChangeShapeType="1"/>
              <a:stCxn id="20542" idx="2"/>
              <a:endCxn id="20541" idx="0"/>
            </p:cNvCxnSpPr>
            <p:nvPr/>
          </p:nvCxnSpPr>
          <p:spPr bwMode="auto">
            <a:xfrm flipH="1">
              <a:off x="168" y="2953"/>
              <a:ext cx="33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47" name="AutoShape 12"/>
            <p:cNvCxnSpPr>
              <a:cxnSpLocks noChangeShapeType="1"/>
              <a:stCxn id="20542" idx="2"/>
              <a:endCxn id="20545" idx="0"/>
            </p:cNvCxnSpPr>
            <p:nvPr/>
          </p:nvCxnSpPr>
          <p:spPr bwMode="auto">
            <a:xfrm>
              <a:off x="504" y="2953"/>
              <a:ext cx="9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48" name="AutoShape 13"/>
            <p:cNvCxnSpPr>
              <a:cxnSpLocks noChangeShapeType="1"/>
              <a:stCxn id="20541" idx="2"/>
              <a:endCxn id="20540" idx="0"/>
            </p:cNvCxnSpPr>
            <p:nvPr/>
          </p:nvCxnSpPr>
          <p:spPr bwMode="auto">
            <a:xfrm>
              <a:off x="168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49" name="AutoShape 14"/>
            <p:cNvCxnSpPr>
              <a:cxnSpLocks noChangeShapeType="1"/>
              <a:stCxn id="20545" idx="2"/>
              <a:endCxn id="20544" idx="0"/>
            </p:cNvCxnSpPr>
            <p:nvPr/>
          </p:nvCxnSpPr>
          <p:spPr bwMode="auto">
            <a:xfrm>
              <a:off x="600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20550" name="Group 15"/>
            <p:cNvGrpSpPr>
              <a:grpSpLocks/>
            </p:cNvGrpSpPr>
            <p:nvPr/>
          </p:nvGrpSpPr>
          <p:grpSpPr bwMode="auto">
            <a:xfrm>
              <a:off x="1776" y="2640"/>
              <a:ext cx="1104" cy="1714"/>
              <a:chOff x="1152" y="2640"/>
              <a:chExt cx="1104" cy="1714"/>
            </a:xfrm>
          </p:grpSpPr>
          <p:sp>
            <p:nvSpPr>
              <p:cNvPr id="20577" name="Text Box 16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20578" name="Text Box 17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20579" name="Text Box 18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20580" name="Text Box 19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20581" name="Text Box 20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20582" name="Text Box 21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0583" name="Text Box 22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0584" name="Text Box 23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20585" name="Text Box 24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/>
                  <a:t>G</a:t>
                </a:r>
              </a:p>
            </p:txBody>
          </p:sp>
          <p:sp>
            <p:nvSpPr>
              <p:cNvPr id="20586" name="Text Box 25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20587" name="AutoShape 26"/>
              <p:cNvCxnSpPr>
                <a:cxnSpLocks noChangeShapeType="1"/>
                <a:stCxn id="20577" idx="2"/>
                <a:endCxn id="20579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88" name="AutoShape 27"/>
              <p:cNvCxnSpPr>
                <a:cxnSpLocks noChangeShapeType="1"/>
                <a:stCxn id="20577" idx="2"/>
                <a:endCxn id="20581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89" name="AutoShape 28"/>
              <p:cNvCxnSpPr>
                <a:cxnSpLocks noChangeShapeType="1"/>
                <a:stCxn id="20579" idx="2"/>
                <a:endCxn id="20578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0" name="AutoShape 29"/>
              <p:cNvCxnSpPr>
                <a:cxnSpLocks noChangeShapeType="1"/>
                <a:stCxn id="20579" idx="2"/>
                <a:endCxn id="20582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1" name="AutoShape 30"/>
              <p:cNvCxnSpPr>
                <a:cxnSpLocks noChangeShapeType="1"/>
                <a:stCxn id="20581" idx="2"/>
                <a:endCxn id="20580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2" name="AutoShape 31"/>
              <p:cNvCxnSpPr>
                <a:cxnSpLocks noChangeShapeType="1"/>
                <a:stCxn id="20578" idx="2"/>
                <a:endCxn id="20583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3" name="AutoShape 32"/>
              <p:cNvCxnSpPr>
                <a:cxnSpLocks noChangeShapeType="1"/>
                <a:stCxn id="20580" idx="2"/>
                <a:endCxn id="20584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4" name="AutoShape 33"/>
              <p:cNvCxnSpPr>
                <a:cxnSpLocks noChangeShapeType="1"/>
                <a:stCxn id="20580" idx="2"/>
                <a:endCxn id="20585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5" name="AutoShape 34"/>
              <p:cNvCxnSpPr>
                <a:cxnSpLocks noChangeShapeType="1"/>
                <a:stCxn id="20584" idx="2"/>
                <a:endCxn id="20586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sp>
          <p:nvSpPr>
            <p:cNvPr id="20551" name="Text Box 35"/>
            <p:cNvSpPr txBox="1">
              <a:spLocks noChangeArrowheads="1"/>
            </p:cNvSpPr>
            <p:nvPr/>
          </p:nvSpPr>
          <p:spPr bwMode="auto">
            <a:xfrm>
              <a:off x="3264" y="2994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q</a:t>
              </a:r>
            </a:p>
          </p:txBody>
        </p:sp>
        <p:cxnSp>
          <p:nvCxnSpPr>
            <p:cNvPr id="20552" name="AutoShape 36"/>
            <p:cNvCxnSpPr>
              <a:cxnSpLocks noChangeShapeType="1"/>
              <a:stCxn id="20543" idx="2"/>
              <a:endCxn id="20551" idx="0"/>
            </p:cNvCxnSpPr>
            <p:nvPr/>
          </p:nvCxnSpPr>
          <p:spPr bwMode="auto">
            <a:xfrm>
              <a:off x="3384" y="2905"/>
              <a:ext cx="0" cy="8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20553" name="Group 37"/>
            <p:cNvGrpSpPr>
              <a:grpSpLocks/>
            </p:cNvGrpSpPr>
            <p:nvPr/>
          </p:nvGrpSpPr>
          <p:grpSpPr bwMode="auto">
            <a:xfrm>
              <a:off x="624" y="3024"/>
              <a:ext cx="1104" cy="1714"/>
              <a:chOff x="1152" y="2640"/>
              <a:chExt cx="1104" cy="1714"/>
            </a:xfrm>
          </p:grpSpPr>
          <p:sp>
            <p:nvSpPr>
              <p:cNvPr id="20558" name="Text Box 38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20559" name="Text Box 39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20560" name="Text Box 40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20561" name="Text Box 41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20562" name="Text Box 42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20563" name="Text Box 43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0564" name="Text Box 44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0565" name="Text Box 45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20566" name="Text Box 46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i="1" dirty="0"/>
                  <a:t>G</a:t>
                </a:r>
              </a:p>
            </p:txBody>
          </p:sp>
          <p:sp>
            <p:nvSpPr>
              <p:cNvPr id="20567" name="Text Box 47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20568" name="AutoShape 48"/>
              <p:cNvCxnSpPr>
                <a:cxnSpLocks noChangeShapeType="1"/>
                <a:stCxn id="20558" idx="2"/>
                <a:endCxn id="20560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69" name="AutoShape 49"/>
              <p:cNvCxnSpPr>
                <a:cxnSpLocks noChangeShapeType="1"/>
                <a:stCxn id="20558" idx="2"/>
                <a:endCxn id="20562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0" name="AutoShape 50"/>
              <p:cNvCxnSpPr>
                <a:cxnSpLocks noChangeShapeType="1"/>
                <a:stCxn id="20560" idx="2"/>
                <a:endCxn id="20559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1" name="AutoShape 51"/>
              <p:cNvCxnSpPr>
                <a:cxnSpLocks noChangeShapeType="1"/>
                <a:stCxn id="20560" idx="2"/>
                <a:endCxn id="20563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2" name="AutoShape 52"/>
              <p:cNvCxnSpPr>
                <a:cxnSpLocks noChangeShapeType="1"/>
                <a:stCxn id="20562" idx="2"/>
                <a:endCxn id="20561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3" name="AutoShape 53"/>
              <p:cNvCxnSpPr>
                <a:cxnSpLocks noChangeShapeType="1"/>
                <a:stCxn id="20559" idx="2"/>
                <a:endCxn id="20564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4" name="AutoShape 54"/>
              <p:cNvCxnSpPr>
                <a:cxnSpLocks noChangeShapeType="1"/>
                <a:stCxn id="20561" idx="2"/>
                <a:endCxn id="20565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5" name="AutoShape 55"/>
              <p:cNvCxnSpPr>
                <a:cxnSpLocks noChangeShapeType="1"/>
                <a:stCxn id="20561" idx="2"/>
                <a:endCxn id="20566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6" name="AutoShape 56"/>
              <p:cNvCxnSpPr>
                <a:cxnSpLocks noChangeShapeType="1"/>
                <a:stCxn id="20565" idx="2"/>
                <a:endCxn id="20567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cxnSp>
          <p:nvCxnSpPr>
            <p:cNvPr id="20554" name="AutoShape 57"/>
            <p:cNvCxnSpPr>
              <a:cxnSpLocks noChangeShapeType="1"/>
              <a:stCxn id="20542" idx="2"/>
              <a:endCxn id="20558" idx="0"/>
            </p:cNvCxnSpPr>
            <p:nvPr/>
          </p:nvCxnSpPr>
          <p:spPr bwMode="auto">
            <a:xfrm>
              <a:off x="504" y="2953"/>
              <a:ext cx="624" cy="7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55" name="AutoShape 58"/>
            <p:cNvCxnSpPr>
              <a:cxnSpLocks noChangeShapeType="1"/>
              <a:stCxn id="20539" idx="2"/>
              <a:endCxn id="20542" idx="0"/>
            </p:cNvCxnSpPr>
            <p:nvPr/>
          </p:nvCxnSpPr>
          <p:spPr bwMode="auto">
            <a:xfrm flipH="1">
              <a:off x="504" y="2575"/>
              <a:ext cx="1536" cy="11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56" name="AutoShape 59"/>
            <p:cNvCxnSpPr>
              <a:cxnSpLocks noChangeShapeType="1"/>
              <a:stCxn id="20539" idx="2"/>
              <a:endCxn id="20577" idx="0"/>
            </p:cNvCxnSpPr>
            <p:nvPr/>
          </p:nvCxnSpPr>
          <p:spPr bwMode="auto">
            <a:xfrm>
              <a:off x="2040" y="2575"/>
              <a:ext cx="240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57" name="AutoShape 60"/>
            <p:cNvCxnSpPr>
              <a:cxnSpLocks noChangeShapeType="1"/>
              <a:stCxn id="20539" idx="2"/>
              <a:endCxn id="20543" idx="0"/>
            </p:cNvCxnSpPr>
            <p:nvPr/>
          </p:nvCxnSpPr>
          <p:spPr bwMode="auto">
            <a:xfrm>
              <a:off x="2040" y="2575"/>
              <a:ext cx="1344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</p:grpSp>
      <p:grpSp>
        <p:nvGrpSpPr>
          <p:cNvPr id="20484" name="Group 61"/>
          <p:cNvGrpSpPr>
            <a:grpSpLocks/>
          </p:cNvGrpSpPr>
          <p:nvPr/>
        </p:nvGrpSpPr>
        <p:grpSpPr bwMode="auto">
          <a:xfrm>
            <a:off x="4589461" y="1358903"/>
            <a:ext cx="3030539" cy="1765300"/>
            <a:chOff x="624" y="1134"/>
            <a:chExt cx="4368" cy="2544"/>
          </a:xfrm>
        </p:grpSpPr>
        <p:sp>
          <p:nvSpPr>
            <p:cNvPr id="20511" name="AutoShape 62"/>
            <p:cNvSpPr>
              <a:spLocks noChangeArrowheads="1"/>
            </p:cNvSpPr>
            <p:nvPr/>
          </p:nvSpPr>
          <p:spPr bwMode="auto">
            <a:xfrm>
              <a:off x="624" y="2625"/>
              <a:ext cx="432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600" dirty="0"/>
                <a:t>S</a:t>
              </a:r>
            </a:p>
          </p:txBody>
        </p:sp>
        <p:sp>
          <p:nvSpPr>
            <p:cNvPr id="20512" name="AutoShape 63"/>
            <p:cNvSpPr>
              <a:spLocks noChangeArrowheads="1"/>
            </p:cNvSpPr>
            <p:nvPr/>
          </p:nvSpPr>
          <p:spPr bwMode="auto">
            <a:xfrm>
              <a:off x="4560" y="1134"/>
              <a:ext cx="432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/>
                <a:t>G</a:t>
              </a:r>
            </a:p>
          </p:txBody>
        </p:sp>
        <p:sp>
          <p:nvSpPr>
            <p:cNvPr id="20513" name="AutoShape 64"/>
            <p:cNvSpPr>
              <a:spLocks noChangeArrowheads="1"/>
            </p:cNvSpPr>
            <p:nvPr/>
          </p:nvSpPr>
          <p:spPr bwMode="auto">
            <a:xfrm>
              <a:off x="1878" y="2231"/>
              <a:ext cx="433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d</a:t>
              </a:r>
            </a:p>
          </p:txBody>
        </p:sp>
        <p:sp>
          <p:nvSpPr>
            <p:cNvPr id="20514" name="AutoShape 65"/>
            <p:cNvSpPr>
              <a:spLocks noChangeArrowheads="1"/>
            </p:cNvSpPr>
            <p:nvPr/>
          </p:nvSpPr>
          <p:spPr bwMode="auto">
            <a:xfrm>
              <a:off x="970" y="1573"/>
              <a:ext cx="432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b</a:t>
              </a:r>
            </a:p>
          </p:txBody>
        </p:sp>
        <p:sp>
          <p:nvSpPr>
            <p:cNvPr id="20515" name="AutoShape 66"/>
            <p:cNvSpPr>
              <a:spLocks noChangeArrowheads="1"/>
            </p:cNvSpPr>
            <p:nvPr/>
          </p:nvSpPr>
          <p:spPr bwMode="auto">
            <a:xfrm>
              <a:off x="1402" y="3108"/>
              <a:ext cx="433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p</a:t>
              </a:r>
            </a:p>
          </p:txBody>
        </p:sp>
        <p:sp>
          <p:nvSpPr>
            <p:cNvPr id="20516" name="AutoShape 67"/>
            <p:cNvSpPr>
              <a:spLocks noChangeArrowheads="1"/>
            </p:cNvSpPr>
            <p:nvPr/>
          </p:nvSpPr>
          <p:spPr bwMode="auto">
            <a:xfrm>
              <a:off x="2440" y="3239"/>
              <a:ext cx="433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q</a:t>
              </a:r>
            </a:p>
          </p:txBody>
        </p:sp>
        <p:sp>
          <p:nvSpPr>
            <p:cNvPr id="20517" name="AutoShape 68"/>
            <p:cNvSpPr>
              <a:spLocks noChangeArrowheads="1"/>
            </p:cNvSpPr>
            <p:nvPr/>
          </p:nvSpPr>
          <p:spPr bwMode="auto">
            <a:xfrm>
              <a:off x="2916" y="1529"/>
              <a:ext cx="433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c</a:t>
              </a:r>
            </a:p>
          </p:txBody>
        </p:sp>
        <p:sp>
          <p:nvSpPr>
            <p:cNvPr id="20518" name="AutoShape 69"/>
            <p:cNvSpPr>
              <a:spLocks noChangeArrowheads="1"/>
            </p:cNvSpPr>
            <p:nvPr/>
          </p:nvSpPr>
          <p:spPr bwMode="auto">
            <a:xfrm>
              <a:off x="3522" y="2055"/>
              <a:ext cx="432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e</a:t>
              </a:r>
            </a:p>
          </p:txBody>
        </p:sp>
        <p:sp>
          <p:nvSpPr>
            <p:cNvPr id="20519" name="AutoShape 70"/>
            <p:cNvSpPr>
              <a:spLocks noChangeArrowheads="1"/>
            </p:cNvSpPr>
            <p:nvPr/>
          </p:nvSpPr>
          <p:spPr bwMode="auto">
            <a:xfrm>
              <a:off x="3176" y="2669"/>
              <a:ext cx="432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/>
                <a:t>h</a:t>
              </a:r>
            </a:p>
          </p:txBody>
        </p:sp>
        <p:sp>
          <p:nvSpPr>
            <p:cNvPr id="20520" name="AutoShape 71"/>
            <p:cNvSpPr>
              <a:spLocks noChangeArrowheads="1"/>
            </p:cNvSpPr>
            <p:nvPr/>
          </p:nvSpPr>
          <p:spPr bwMode="auto">
            <a:xfrm>
              <a:off x="1748" y="1178"/>
              <a:ext cx="433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a</a:t>
              </a:r>
            </a:p>
          </p:txBody>
        </p:sp>
        <p:sp>
          <p:nvSpPr>
            <p:cNvPr id="20521" name="AutoShape 72"/>
            <p:cNvSpPr>
              <a:spLocks noChangeArrowheads="1"/>
            </p:cNvSpPr>
            <p:nvPr/>
          </p:nvSpPr>
          <p:spPr bwMode="auto">
            <a:xfrm>
              <a:off x="4430" y="2318"/>
              <a:ext cx="432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f</a:t>
              </a:r>
            </a:p>
          </p:txBody>
        </p:sp>
        <p:sp>
          <p:nvSpPr>
            <p:cNvPr id="20522" name="AutoShape 73"/>
            <p:cNvSpPr>
              <a:spLocks noChangeArrowheads="1"/>
            </p:cNvSpPr>
            <p:nvPr/>
          </p:nvSpPr>
          <p:spPr bwMode="auto">
            <a:xfrm>
              <a:off x="4257" y="3108"/>
              <a:ext cx="432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r</a:t>
              </a:r>
            </a:p>
          </p:txBody>
        </p:sp>
        <p:cxnSp>
          <p:nvCxnSpPr>
            <p:cNvPr id="20523" name="AutoShape 74"/>
            <p:cNvCxnSpPr>
              <a:cxnSpLocks noChangeShapeType="1"/>
              <a:stCxn id="20511" idx="5"/>
              <a:endCxn id="20515" idx="2"/>
            </p:cNvCxnSpPr>
            <p:nvPr/>
          </p:nvCxnSpPr>
          <p:spPr bwMode="auto">
            <a:xfrm>
              <a:off x="993" y="3012"/>
              <a:ext cx="397" cy="31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4" name="AutoShape 75"/>
            <p:cNvCxnSpPr>
              <a:cxnSpLocks noChangeShapeType="1"/>
              <a:stCxn id="20515" idx="5"/>
              <a:endCxn id="20516" idx="2"/>
            </p:cNvCxnSpPr>
            <p:nvPr/>
          </p:nvCxnSpPr>
          <p:spPr bwMode="auto">
            <a:xfrm flipV="1">
              <a:off x="1772" y="3459"/>
              <a:ext cx="656" cy="3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5" name="AutoShape 76"/>
            <p:cNvCxnSpPr>
              <a:cxnSpLocks noChangeShapeType="1"/>
              <a:stCxn id="20519" idx="3"/>
              <a:endCxn id="20516" idx="7"/>
            </p:cNvCxnSpPr>
            <p:nvPr/>
          </p:nvCxnSpPr>
          <p:spPr bwMode="auto">
            <a:xfrm flipH="1">
              <a:off x="2810" y="3056"/>
              <a:ext cx="429" cy="23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6" name="AutoShape 77"/>
            <p:cNvCxnSpPr>
              <a:cxnSpLocks noChangeShapeType="1"/>
              <a:stCxn id="20519" idx="2"/>
              <a:endCxn id="20515" idx="6"/>
            </p:cNvCxnSpPr>
            <p:nvPr/>
          </p:nvCxnSpPr>
          <p:spPr bwMode="auto">
            <a:xfrm flipH="1">
              <a:off x="1847" y="2889"/>
              <a:ext cx="1317" cy="43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7" name="AutoShape 78"/>
            <p:cNvCxnSpPr>
              <a:cxnSpLocks noChangeShapeType="1"/>
              <a:stCxn id="20518" idx="4"/>
              <a:endCxn id="20519" idx="7"/>
            </p:cNvCxnSpPr>
            <p:nvPr/>
          </p:nvCxnSpPr>
          <p:spPr bwMode="auto">
            <a:xfrm flipH="1">
              <a:off x="3545" y="2506"/>
              <a:ext cx="193" cy="21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8" name="AutoShape 79"/>
            <p:cNvCxnSpPr>
              <a:cxnSpLocks noChangeShapeType="1"/>
              <a:stCxn id="20518" idx="5"/>
              <a:endCxn id="20522" idx="1"/>
            </p:cNvCxnSpPr>
            <p:nvPr/>
          </p:nvCxnSpPr>
          <p:spPr bwMode="auto">
            <a:xfrm>
              <a:off x="3891" y="2442"/>
              <a:ext cx="429" cy="71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9" name="AutoShape 80"/>
            <p:cNvCxnSpPr>
              <a:cxnSpLocks noChangeShapeType="1"/>
              <a:stCxn id="20522" idx="0"/>
              <a:endCxn id="20521" idx="4"/>
            </p:cNvCxnSpPr>
            <p:nvPr/>
          </p:nvCxnSpPr>
          <p:spPr bwMode="auto">
            <a:xfrm flipV="1">
              <a:off x="4473" y="2769"/>
              <a:ext cx="173" cy="327"/>
            </a:xfrm>
            <a:prstGeom prst="straightConnector1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0" name="AutoShape 81"/>
            <p:cNvCxnSpPr>
              <a:cxnSpLocks noChangeShapeType="1"/>
              <a:stCxn id="20521" idx="0"/>
              <a:endCxn id="20512" idx="4"/>
            </p:cNvCxnSpPr>
            <p:nvPr/>
          </p:nvCxnSpPr>
          <p:spPr bwMode="auto">
            <a:xfrm flipV="1">
              <a:off x="4646" y="1585"/>
              <a:ext cx="130" cy="72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1" name="AutoShape 82"/>
            <p:cNvCxnSpPr>
              <a:cxnSpLocks noChangeShapeType="1"/>
              <a:stCxn id="20511" idx="7"/>
            </p:cNvCxnSpPr>
            <p:nvPr/>
          </p:nvCxnSpPr>
          <p:spPr bwMode="auto">
            <a:xfrm flipV="1">
              <a:off x="993" y="2438"/>
              <a:ext cx="885" cy="23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2" name="AutoShape 83"/>
            <p:cNvCxnSpPr>
              <a:cxnSpLocks noChangeShapeType="1"/>
              <a:stCxn id="20513" idx="1"/>
              <a:endCxn id="20514" idx="5"/>
            </p:cNvCxnSpPr>
            <p:nvPr/>
          </p:nvCxnSpPr>
          <p:spPr bwMode="auto">
            <a:xfrm flipH="1" flipV="1">
              <a:off x="1339" y="1959"/>
              <a:ext cx="602" cy="324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3" name="AutoShape 84"/>
            <p:cNvCxnSpPr>
              <a:cxnSpLocks noChangeShapeType="1"/>
              <a:endCxn id="20520" idx="2"/>
            </p:cNvCxnSpPr>
            <p:nvPr/>
          </p:nvCxnSpPr>
          <p:spPr bwMode="auto">
            <a:xfrm flipV="1">
              <a:off x="1347" y="1397"/>
              <a:ext cx="389" cy="24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4" name="AutoShape 85"/>
            <p:cNvCxnSpPr>
              <a:cxnSpLocks noChangeShapeType="1"/>
              <a:stCxn id="20517" idx="2"/>
              <a:endCxn id="20520" idx="6"/>
            </p:cNvCxnSpPr>
            <p:nvPr/>
          </p:nvCxnSpPr>
          <p:spPr bwMode="auto">
            <a:xfrm flipH="1" flipV="1">
              <a:off x="2193" y="1397"/>
              <a:ext cx="711" cy="35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5" name="AutoShape 86"/>
            <p:cNvCxnSpPr>
              <a:cxnSpLocks noChangeShapeType="1"/>
              <a:stCxn id="20513" idx="7"/>
              <a:endCxn id="20517" idx="3"/>
            </p:cNvCxnSpPr>
            <p:nvPr/>
          </p:nvCxnSpPr>
          <p:spPr bwMode="auto">
            <a:xfrm flipV="1">
              <a:off x="2248" y="1915"/>
              <a:ext cx="731" cy="36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6" name="AutoShape 87"/>
            <p:cNvCxnSpPr>
              <a:cxnSpLocks noChangeShapeType="1"/>
              <a:stCxn id="20513" idx="6"/>
              <a:endCxn id="20518" idx="2"/>
            </p:cNvCxnSpPr>
            <p:nvPr/>
          </p:nvCxnSpPr>
          <p:spPr bwMode="auto">
            <a:xfrm flipV="1">
              <a:off x="2323" y="2275"/>
              <a:ext cx="1187" cy="17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7" name="AutoShape 88"/>
            <p:cNvCxnSpPr>
              <a:cxnSpLocks noChangeShapeType="1"/>
              <a:stCxn id="20521" idx="1"/>
              <a:endCxn id="20517" idx="6"/>
            </p:cNvCxnSpPr>
            <p:nvPr/>
          </p:nvCxnSpPr>
          <p:spPr bwMode="auto">
            <a:xfrm rot="5400000" flipH="1">
              <a:off x="3616" y="1493"/>
              <a:ext cx="622" cy="1132"/>
            </a:xfrm>
            <a:prstGeom prst="curvedConnector2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8" name="AutoShape 89"/>
            <p:cNvCxnSpPr>
              <a:cxnSpLocks noChangeShapeType="1"/>
              <a:stCxn id="20511" idx="6"/>
              <a:endCxn id="20518" idx="3"/>
            </p:cNvCxnSpPr>
            <p:nvPr/>
          </p:nvCxnSpPr>
          <p:spPr bwMode="auto">
            <a:xfrm flipV="1">
              <a:off x="1068" y="2442"/>
              <a:ext cx="2517" cy="403"/>
            </a:xfrm>
            <a:prstGeom prst="curvedConnector2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6" name="Group 90"/>
          <p:cNvGrpSpPr>
            <a:grpSpLocks/>
          </p:cNvGrpSpPr>
          <p:nvPr/>
        </p:nvGrpSpPr>
        <p:grpSpPr bwMode="auto">
          <a:xfrm>
            <a:off x="1447808" y="3532199"/>
            <a:ext cx="7337425" cy="2325687"/>
            <a:chOff x="132" y="2225"/>
            <a:chExt cx="4622" cy="1465"/>
          </a:xfrm>
        </p:grpSpPr>
        <p:sp>
          <p:nvSpPr>
            <p:cNvPr id="20504" name="Rectangle 91"/>
            <p:cNvSpPr>
              <a:spLocks noChangeArrowheads="1"/>
            </p:cNvSpPr>
            <p:nvPr/>
          </p:nvSpPr>
          <p:spPr bwMode="auto">
            <a:xfrm>
              <a:off x="1142" y="2225"/>
              <a:ext cx="3611" cy="172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5" name="Rectangle 92"/>
            <p:cNvSpPr>
              <a:spLocks noChangeArrowheads="1"/>
            </p:cNvSpPr>
            <p:nvPr/>
          </p:nvSpPr>
          <p:spPr bwMode="auto">
            <a:xfrm>
              <a:off x="1138" y="2516"/>
              <a:ext cx="3611" cy="172"/>
            </a:xfrm>
            <a:prstGeom prst="rect">
              <a:avLst/>
            </a:prstGeom>
            <a:solidFill>
              <a:srgbClr val="FF6600">
                <a:alpha val="2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6" name="Rectangle 93"/>
            <p:cNvSpPr>
              <a:spLocks noChangeArrowheads="1"/>
            </p:cNvSpPr>
            <p:nvPr/>
          </p:nvSpPr>
          <p:spPr bwMode="auto">
            <a:xfrm>
              <a:off x="1143" y="2844"/>
              <a:ext cx="3611" cy="172"/>
            </a:xfrm>
            <a:prstGeom prst="rect">
              <a:avLst/>
            </a:prstGeom>
            <a:solidFill>
              <a:srgbClr val="008000">
                <a:alpha val="2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7" name="Rectangle 94"/>
            <p:cNvSpPr>
              <a:spLocks noChangeArrowheads="1"/>
            </p:cNvSpPr>
            <p:nvPr/>
          </p:nvSpPr>
          <p:spPr bwMode="auto">
            <a:xfrm>
              <a:off x="1139" y="3188"/>
              <a:ext cx="3607" cy="172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8" name="AutoShape 95"/>
            <p:cNvSpPr>
              <a:spLocks/>
            </p:cNvSpPr>
            <p:nvPr/>
          </p:nvSpPr>
          <p:spPr bwMode="auto">
            <a:xfrm>
              <a:off x="807" y="2236"/>
              <a:ext cx="178" cy="1450"/>
            </a:xfrm>
            <a:prstGeom prst="leftBrace">
              <a:avLst>
                <a:gd name="adj1" fmla="val 67884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9" name="Text Box 96"/>
            <p:cNvSpPr txBox="1">
              <a:spLocks noChangeArrowheads="1"/>
            </p:cNvSpPr>
            <p:nvPr/>
          </p:nvSpPr>
          <p:spPr bwMode="auto">
            <a:xfrm>
              <a:off x="132" y="2693"/>
              <a:ext cx="602" cy="4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/>
                <a:t>Search</a:t>
              </a:r>
            </a:p>
            <a:p>
              <a:pPr algn="ctr">
                <a:spcBef>
                  <a:spcPct val="50000"/>
                </a:spcBef>
              </a:pPr>
              <a:r>
                <a:rPr lang="en-US"/>
                <a:t>Tiers</a:t>
              </a:r>
            </a:p>
          </p:txBody>
        </p:sp>
        <p:sp>
          <p:nvSpPr>
            <p:cNvPr id="20510" name="Rectangle 97"/>
            <p:cNvSpPr>
              <a:spLocks noChangeArrowheads="1"/>
            </p:cNvSpPr>
            <p:nvPr/>
          </p:nvSpPr>
          <p:spPr bwMode="auto">
            <a:xfrm>
              <a:off x="1143" y="3518"/>
              <a:ext cx="3607" cy="172"/>
            </a:xfrm>
            <a:prstGeom prst="rect">
              <a:avLst/>
            </a:prstGeom>
            <a:solidFill>
              <a:srgbClr val="CC00CC">
                <a:alpha val="2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98818" name="Oval 98"/>
          <p:cNvSpPr>
            <a:spLocks noChangeArrowheads="1"/>
          </p:cNvSpPr>
          <p:nvPr/>
        </p:nvSpPr>
        <p:spPr bwMode="auto">
          <a:xfrm>
            <a:off x="6237287" y="3525839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20487" name="Oval 99"/>
          <p:cNvSpPr>
            <a:spLocks noChangeArrowheads="1"/>
          </p:cNvSpPr>
          <p:nvPr/>
        </p:nvSpPr>
        <p:spPr bwMode="auto">
          <a:xfrm>
            <a:off x="6237287" y="3525839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20" name="Oval 100"/>
          <p:cNvSpPr>
            <a:spLocks noChangeArrowheads="1"/>
          </p:cNvSpPr>
          <p:nvPr/>
        </p:nvSpPr>
        <p:spPr bwMode="auto">
          <a:xfrm>
            <a:off x="3808411" y="4021139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21" name="Oval 101"/>
          <p:cNvSpPr>
            <a:spLocks noChangeArrowheads="1"/>
          </p:cNvSpPr>
          <p:nvPr/>
        </p:nvSpPr>
        <p:spPr bwMode="auto">
          <a:xfrm>
            <a:off x="6629408" y="3976688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22" name="Oval 102"/>
          <p:cNvSpPr>
            <a:spLocks noChangeArrowheads="1"/>
          </p:cNvSpPr>
          <p:nvPr/>
        </p:nvSpPr>
        <p:spPr bwMode="auto">
          <a:xfrm>
            <a:off x="8380411" y="3990983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23" name="Oval 103"/>
          <p:cNvSpPr>
            <a:spLocks noChangeArrowheads="1"/>
          </p:cNvSpPr>
          <p:nvPr/>
        </p:nvSpPr>
        <p:spPr bwMode="auto">
          <a:xfrm>
            <a:off x="3278184" y="4521210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24" name="Oval 104"/>
          <p:cNvSpPr>
            <a:spLocks noChangeArrowheads="1"/>
          </p:cNvSpPr>
          <p:nvPr/>
        </p:nvSpPr>
        <p:spPr bwMode="auto">
          <a:xfrm>
            <a:off x="3952884" y="4513263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25" name="Oval 105"/>
          <p:cNvSpPr>
            <a:spLocks noChangeArrowheads="1"/>
          </p:cNvSpPr>
          <p:nvPr/>
        </p:nvSpPr>
        <p:spPr bwMode="auto">
          <a:xfrm>
            <a:off x="4799011" y="4513263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26" name="Oval 106"/>
          <p:cNvSpPr>
            <a:spLocks noChangeArrowheads="1"/>
          </p:cNvSpPr>
          <p:nvPr/>
        </p:nvSpPr>
        <p:spPr bwMode="auto">
          <a:xfrm>
            <a:off x="6243635" y="4505336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27" name="Oval 107"/>
          <p:cNvSpPr>
            <a:spLocks noChangeArrowheads="1"/>
          </p:cNvSpPr>
          <p:nvPr/>
        </p:nvSpPr>
        <p:spPr bwMode="auto">
          <a:xfrm>
            <a:off x="6945311" y="4505336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28" name="Oval 108"/>
          <p:cNvSpPr>
            <a:spLocks noChangeArrowheads="1"/>
          </p:cNvSpPr>
          <p:nvPr/>
        </p:nvSpPr>
        <p:spPr bwMode="auto">
          <a:xfrm>
            <a:off x="8378833" y="4505336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29" name="Oval 109"/>
          <p:cNvSpPr>
            <a:spLocks noChangeArrowheads="1"/>
          </p:cNvSpPr>
          <p:nvPr/>
        </p:nvSpPr>
        <p:spPr bwMode="auto">
          <a:xfrm>
            <a:off x="3268660" y="5051436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30" name="Oval 110"/>
          <p:cNvSpPr>
            <a:spLocks noChangeArrowheads="1"/>
          </p:cNvSpPr>
          <p:nvPr/>
        </p:nvSpPr>
        <p:spPr bwMode="auto">
          <a:xfrm>
            <a:off x="3808411" y="4019561"/>
            <a:ext cx="290512" cy="265113"/>
          </a:xfrm>
          <a:prstGeom prst="ellipse">
            <a:avLst/>
          </a:prstGeom>
          <a:solidFill>
            <a:srgbClr val="FF66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31" name="Oval 111"/>
          <p:cNvSpPr>
            <a:spLocks noChangeArrowheads="1"/>
          </p:cNvSpPr>
          <p:nvPr/>
        </p:nvSpPr>
        <p:spPr bwMode="auto">
          <a:xfrm>
            <a:off x="6632583" y="3978286"/>
            <a:ext cx="290513" cy="265113"/>
          </a:xfrm>
          <a:prstGeom prst="ellipse">
            <a:avLst/>
          </a:prstGeom>
          <a:solidFill>
            <a:srgbClr val="FF66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32" name="Oval 112"/>
          <p:cNvSpPr>
            <a:spLocks noChangeArrowheads="1"/>
          </p:cNvSpPr>
          <p:nvPr/>
        </p:nvSpPr>
        <p:spPr bwMode="auto">
          <a:xfrm>
            <a:off x="8382008" y="3995739"/>
            <a:ext cx="290513" cy="265112"/>
          </a:xfrm>
          <a:prstGeom prst="ellipse">
            <a:avLst/>
          </a:prstGeom>
          <a:solidFill>
            <a:srgbClr val="FF66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798833" name="Oval 113"/>
          <p:cNvSpPr>
            <a:spLocks noChangeArrowheads="1"/>
          </p:cNvSpPr>
          <p:nvPr/>
        </p:nvSpPr>
        <p:spPr bwMode="auto">
          <a:xfrm>
            <a:off x="3281360" y="4516439"/>
            <a:ext cx="290512" cy="265112"/>
          </a:xfrm>
          <a:prstGeom prst="ellipse">
            <a:avLst/>
          </a:prstGeom>
          <a:solidFill>
            <a:srgbClr val="0080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20502" name="Line 114"/>
          <p:cNvSpPr>
            <a:spLocks noChangeShapeType="1"/>
          </p:cNvSpPr>
          <p:nvPr/>
        </p:nvSpPr>
        <p:spPr bwMode="auto">
          <a:xfrm>
            <a:off x="7" y="3371851"/>
            <a:ext cx="12192001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20503" name="Text Box 115"/>
          <p:cNvSpPr txBox="1">
            <a:spLocks noChangeArrowheads="1"/>
          </p:cNvSpPr>
          <p:nvPr/>
        </p:nvSpPr>
        <p:spPr bwMode="auto">
          <a:xfrm>
            <a:off x="376237" y="1371603"/>
            <a:ext cx="2519363" cy="1338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>
                <a:latin typeface="Calibri" pitchFamily="34" charset="0"/>
              </a:rPr>
              <a:t>Strategy: expand a shallowest node first</a:t>
            </a:r>
          </a:p>
          <a:p>
            <a:pPr>
              <a:spcBef>
                <a:spcPct val="50000"/>
              </a:spcBef>
            </a:pPr>
            <a:r>
              <a:rPr lang="en-US" i="1" dirty="0">
                <a:latin typeface="Calibri" pitchFamily="34" charset="0"/>
              </a:rPr>
              <a:t>Implementation: </a:t>
            </a:r>
            <a:r>
              <a:rPr lang="en-US" b="1" i="1" dirty="0">
                <a:solidFill>
                  <a:srgbClr val="CC0000"/>
                </a:solidFill>
                <a:latin typeface="Calibri" pitchFamily="34" charset="0"/>
              </a:rPr>
              <a:t>Frontier is a FIFO queue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818" grpId="0" animBg="1"/>
      <p:bldP spid="798820" grpId="0" animBg="1"/>
      <p:bldP spid="798821" grpId="0" animBg="1"/>
      <p:bldP spid="798822" grpId="0" animBg="1"/>
      <p:bldP spid="798823" grpId="0" animBg="1"/>
      <p:bldP spid="798824" grpId="0" animBg="1"/>
      <p:bldP spid="798825" grpId="0" animBg="1"/>
      <p:bldP spid="798826" grpId="0" animBg="1"/>
      <p:bldP spid="798827" grpId="0" animBg="1"/>
      <p:bldP spid="798828" grpId="0" animBg="1"/>
      <p:bldP spid="798829" grpId="0" animBg="1"/>
      <p:bldP spid="798830" grpId="0" animBg="1"/>
      <p:bldP spid="798831" grpId="0" animBg="1"/>
      <p:bldP spid="798832" grpId="0" animBg="1"/>
      <p:bldP spid="798833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2441585" y="3408372"/>
            <a:ext cx="6716713" cy="3349625"/>
            <a:chOff x="657" y="2180"/>
            <a:chExt cx="4231" cy="2110"/>
          </a:xfrm>
        </p:grpSpPr>
        <p:sp>
          <p:nvSpPr>
            <p:cNvPr id="28823" name="Freeform 3"/>
            <p:cNvSpPr>
              <a:spLocks/>
            </p:cNvSpPr>
            <p:nvPr/>
          </p:nvSpPr>
          <p:spPr bwMode="auto">
            <a:xfrm>
              <a:off x="2261" y="2180"/>
              <a:ext cx="1938" cy="221"/>
            </a:xfrm>
            <a:custGeom>
              <a:avLst/>
              <a:gdLst>
                <a:gd name="T0" fmla="*/ 1938 w 1938"/>
                <a:gd name="T1" fmla="*/ 0 h 221"/>
                <a:gd name="T2" fmla="*/ 1066 w 1938"/>
                <a:gd name="T3" fmla="*/ 210 h 221"/>
                <a:gd name="T4" fmla="*/ 662 w 1938"/>
                <a:gd name="T5" fmla="*/ 221 h 221"/>
                <a:gd name="T6" fmla="*/ 0 w 1938"/>
                <a:gd name="T7" fmla="*/ 32 h 22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38"/>
                <a:gd name="T13" fmla="*/ 0 h 221"/>
                <a:gd name="T14" fmla="*/ 1938 w 1938"/>
                <a:gd name="T15" fmla="*/ 221 h 22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38" h="221">
                  <a:moveTo>
                    <a:pt x="1938" y="0"/>
                  </a:moveTo>
                  <a:lnTo>
                    <a:pt x="1066" y="210"/>
                  </a:lnTo>
                  <a:lnTo>
                    <a:pt x="662" y="221"/>
                  </a:lnTo>
                  <a:lnTo>
                    <a:pt x="0" y="32"/>
                  </a:lnTo>
                </a:path>
              </a:pathLst>
            </a:custGeom>
            <a:solidFill>
              <a:srgbClr val="FF3300">
                <a:alpha val="2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824" name="Freeform 4"/>
            <p:cNvSpPr>
              <a:spLocks/>
            </p:cNvSpPr>
            <p:nvPr/>
          </p:nvSpPr>
          <p:spPr bwMode="auto">
            <a:xfrm>
              <a:off x="657" y="2180"/>
              <a:ext cx="4231" cy="1271"/>
            </a:xfrm>
            <a:custGeom>
              <a:avLst/>
              <a:gdLst>
                <a:gd name="T0" fmla="*/ 4231 w 4231"/>
                <a:gd name="T1" fmla="*/ 32 h 1271"/>
                <a:gd name="T2" fmla="*/ 4150 w 4231"/>
                <a:gd name="T3" fmla="*/ 479 h 1271"/>
                <a:gd name="T4" fmla="*/ 3510 w 4231"/>
                <a:gd name="T5" fmla="*/ 544 h 1271"/>
                <a:gd name="T6" fmla="*/ 2853 w 4231"/>
                <a:gd name="T7" fmla="*/ 232 h 1271"/>
                <a:gd name="T8" fmla="*/ 2212 w 4231"/>
                <a:gd name="T9" fmla="*/ 285 h 1271"/>
                <a:gd name="T10" fmla="*/ 1846 w 4231"/>
                <a:gd name="T11" fmla="*/ 818 h 1271"/>
                <a:gd name="T12" fmla="*/ 1405 w 4231"/>
                <a:gd name="T13" fmla="*/ 824 h 1271"/>
                <a:gd name="T14" fmla="*/ 1259 w 4231"/>
                <a:gd name="T15" fmla="*/ 608 h 1271"/>
                <a:gd name="T16" fmla="*/ 942 w 4231"/>
                <a:gd name="T17" fmla="*/ 598 h 1271"/>
                <a:gd name="T18" fmla="*/ 845 w 4231"/>
                <a:gd name="T19" fmla="*/ 1179 h 1271"/>
                <a:gd name="T20" fmla="*/ 350 w 4231"/>
                <a:gd name="T21" fmla="*/ 1271 h 1271"/>
                <a:gd name="T22" fmla="*/ 0 w 4231"/>
                <a:gd name="T23" fmla="*/ 189 h 1271"/>
                <a:gd name="T24" fmla="*/ 1604 w 4231"/>
                <a:gd name="T25" fmla="*/ 27 h 1271"/>
                <a:gd name="T26" fmla="*/ 2234 w 4231"/>
                <a:gd name="T27" fmla="*/ 210 h 1271"/>
                <a:gd name="T28" fmla="*/ 2654 w 4231"/>
                <a:gd name="T29" fmla="*/ 216 h 1271"/>
                <a:gd name="T30" fmla="*/ 3526 w 4231"/>
                <a:gd name="T31" fmla="*/ 0 h 1271"/>
                <a:gd name="T32" fmla="*/ 4226 w 4231"/>
                <a:gd name="T33" fmla="*/ 27 h 127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4231"/>
                <a:gd name="T52" fmla="*/ 0 h 1271"/>
                <a:gd name="T53" fmla="*/ 4231 w 4231"/>
                <a:gd name="T54" fmla="*/ 1271 h 1271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4231" h="1271">
                  <a:moveTo>
                    <a:pt x="4231" y="32"/>
                  </a:moveTo>
                  <a:lnTo>
                    <a:pt x="4150" y="479"/>
                  </a:lnTo>
                  <a:lnTo>
                    <a:pt x="3510" y="544"/>
                  </a:lnTo>
                  <a:lnTo>
                    <a:pt x="2853" y="232"/>
                  </a:lnTo>
                  <a:lnTo>
                    <a:pt x="2212" y="285"/>
                  </a:lnTo>
                  <a:lnTo>
                    <a:pt x="1846" y="818"/>
                  </a:lnTo>
                  <a:lnTo>
                    <a:pt x="1405" y="824"/>
                  </a:lnTo>
                  <a:lnTo>
                    <a:pt x="1259" y="608"/>
                  </a:lnTo>
                  <a:lnTo>
                    <a:pt x="942" y="598"/>
                  </a:lnTo>
                  <a:lnTo>
                    <a:pt x="845" y="1179"/>
                  </a:lnTo>
                  <a:lnTo>
                    <a:pt x="350" y="1271"/>
                  </a:lnTo>
                  <a:lnTo>
                    <a:pt x="0" y="189"/>
                  </a:lnTo>
                  <a:lnTo>
                    <a:pt x="1604" y="27"/>
                  </a:lnTo>
                  <a:lnTo>
                    <a:pt x="2234" y="210"/>
                  </a:lnTo>
                  <a:lnTo>
                    <a:pt x="2654" y="216"/>
                  </a:lnTo>
                  <a:lnTo>
                    <a:pt x="3526" y="0"/>
                  </a:lnTo>
                  <a:lnTo>
                    <a:pt x="4226" y="27"/>
                  </a:lnTo>
                </a:path>
              </a:pathLst>
            </a:custGeom>
            <a:solidFill>
              <a:srgbClr val="FF9900">
                <a:alpha val="2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825" name="Freeform 5"/>
            <p:cNvSpPr>
              <a:spLocks/>
            </p:cNvSpPr>
            <p:nvPr/>
          </p:nvSpPr>
          <p:spPr bwMode="auto">
            <a:xfrm>
              <a:off x="1007" y="2396"/>
              <a:ext cx="3789" cy="1313"/>
            </a:xfrm>
            <a:custGeom>
              <a:avLst/>
              <a:gdLst>
                <a:gd name="T0" fmla="*/ 3789 w 3789"/>
                <a:gd name="T1" fmla="*/ 269 h 1313"/>
                <a:gd name="T2" fmla="*/ 3784 w 3789"/>
                <a:gd name="T3" fmla="*/ 323 h 1313"/>
                <a:gd name="T4" fmla="*/ 3160 w 3789"/>
                <a:gd name="T5" fmla="*/ 387 h 1313"/>
                <a:gd name="T6" fmla="*/ 2072 w 3789"/>
                <a:gd name="T7" fmla="*/ 312 h 1313"/>
                <a:gd name="T8" fmla="*/ 1733 w 3789"/>
                <a:gd name="T9" fmla="*/ 635 h 1313"/>
                <a:gd name="T10" fmla="*/ 1668 w 3789"/>
                <a:gd name="T11" fmla="*/ 1302 h 1313"/>
                <a:gd name="T12" fmla="*/ 1270 w 3789"/>
                <a:gd name="T13" fmla="*/ 1313 h 1313"/>
                <a:gd name="T14" fmla="*/ 1152 w 3789"/>
                <a:gd name="T15" fmla="*/ 683 h 1313"/>
                <a:gd name="T16" fmla="*/ 920 w 3789"/>
                <a:gd name="T17" fmla="*/ 602 h 1313"/>
                <a:gd name="T18" fmla="*/ 818 w 3789"/>
                <a:gd name="T19" fmla="*/ 403 h 1313"/>
                <a:gd name="T20" fmla="*/ 608 w 3789"/>
                <a:gd name="T21" fmla="*/ 398 h 1313"/>
                <a:gd name="T22" fmla="*/ 516 w 3789"/>
                <a:gd name="T23" fmla="*/ 1012 h 1313"/>
                <a:gd name="T24" fmla="*/ 0 w 3789"/>
                <a:gd name="T25" fmla="*/ 1125 h 1313"/>
                <a:gd name="T26" fmla="*/ 0 w 3789"/>
                <a:gd name="T27" fmla="*/ 1049 h 1313"/>
                <a:gd name="T28" fmla="*/ 490 w 3789"/>
                <a:gd name="T29" fmla="*/ 958 h 1313"/>
                <a:gd name="T30" fmla="*/ 592 w 3789"/>
                <a:gd name="T31" fmla="*/ 376 h 1313"/>
                <a:gd name="T32" fmla="*/ 920 w 3789"/>
                <a:gd name="T33" fmla="*/ 387 h 1313"/>
                <a:gd name="T34" fmla="*/ 1049 w 3789"/>
                <a:gd name="T35" fmla="*/ 608 h 1313"/>
                <a:gd name="T36" fmla="*/ 1496 w 3789"/>
                <a:gd name="T37" fmla="*/ 597 h 1313"/>
                <a:gd name="T38" fmla="*/ 1857 w 3789"/>
                <a:gd name="T39" fmla="*/ 69 h 1313"/>
                <a:gd name="T40" fmla="*/ 2497 w 3789"/>
                <a:gd name="T41" fmla="*/ 0 h 1313"/>
                <a:gd name="T42" fmla="*/ 3170 w 3789"/>
                <a:gd name="T43" fmla="*/ 328 h 1313"/>
                <a:gd name="T44" fmla="*/ 3789 w 3789"/>
                <a:gd name="T45" fmla="*/ 269 h 1313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3789"/>
                <a:gd name="T70" fmla="*/ 0 h 1313"/>
                <a:gd name="T71" fmla="*/ 3789 w 3789"/>
                <a:gd name="T72" fmla="*/ 1313 h 1313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3789" h="1313">
                  <a:moveTo>
                    <a:pt x="3789" y="269"/>
                  </a:moveTo>
                  <a:lnTo>
                    <a:pt x="3784" y="323"/>
                  </a:lnTo>
                  <a:lnTo>
                    <a:pt x="3160" y="387"/>
                  </a:lnTo>
                  <a:lnTo>
                    <a:pt x="2072" y="312"/>
                  </a:lnTo>
                  <a:lnTo>
                    <a:pt x="1733" y="635"/>
                  </a:lnTo>
                  <a:lnTo>
                    <a:pt x="1668" y="1302"/>
                  </a:lnTo>
                  <a:lnTo>
                    <a:pt x="1270" y="1313"/>
                  </a:lnTo>
                  <a:lnTo>
                    <a:pt x="1152" y="683"/>
                  </a:lnTo>
                  <a:lnTo>
                    <a:pt x="920" y="602"/>
                  </a:lnTo>
                  <a:lnTo>
                    <a:pt x="818" y="403"/>
                  </a:lnTo>
                  <a:lnTo>
                    <a:pt x="608" y="398"/>
                  </a:lnTo>
                  <a:lnTo>
                    <a:pt x="516" y="1012"/>
                  </a:lnTo>
                  <a:lnTo>
                    <a:pt x="0" y="1125"/>
                  </a:lnTo>
                  <a:lnTo>
                    <a:pt x="0" y="1049"/>
                  </a:lnTo>
                  <a:lnTo>
                    <a:pt x="490" y="958"/>
                  </a:lnTo>
                  <a:lnTo>
                    <a:pt x="592" y="376"/>
                  </a:lnTo>
                  <a:lnTo>
                    <a:pt x="920" y="387"/>
                  </a:lnTo>
                  <a:lnTo>
                    <a:pt x="1049" y="608"/>
                  </a:lnTo>
                  <a:lnTo>
                    <a:pt x="1496" y="597"/>
                  </a:lnTo>
                  <a:lnTo>
                    <a:pt x="1857" y="69"/>
                  </a:lnTo>
                  <a:lnTo>
                    <a:pt x="2497" y="0"/>
                  </a:lnTo>
                  <a:lnTo>
                    <a:pt x="3170" y="328"/>
                  </a:lnTo>
                  <a:lnTo>
                    <a:pt x="3789" y="269"/>
                  </a:lnTo>
                  <a:close/>
                </a:path>
              </a:pathLst>
            </a:custGeom>
            <a:solidFill>
              <a:srgbClr val="008000">
                <a:alpha val="2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826" name="Freeform 6"/>
            <p:cNvSpPr>
              <a:spLocks/>
            </p:cNvSpPr>
            <p:nvPr/>
          </p:nvSpPr>
          <p:spPr bwMode="auto">
            <a:xfrm>
              <a:off x="996" y="2697"/>
              <a:ext cx="3784" cy="1330"/>
            </a:xfrm>
            <a:custGeom>
              <a:avLst/>
              <a:gdLst>
                <a:gd name="T0" fmla="*/ 3784 w 3784"/>
                <a:gd name="T1" fmla="*/ 27 h 1330"/>
                <a:gd name="T2" fmla="*/ 3768 w 3784"/>
                <a:gd name="T3" fmla="*/ 75 h 1330"/>
                <a:gd name="T4" fmla="*/ 3208 w 3784"/>
                <a:gd name="T5" fmla="*/ 113 h 1330"/>
                <a:gd name="T6" fmla="*/ 2094 w 3784"/>
                <a:gd name="T7" fmla="*/ 43 h 1330"/>
                <a:gd name="T8" fmla="*/ 1787 w 3784"/>
                <a:gd name="T9" fmla="*/ 350 h 1330"/>
                <a:gd name="T10" fmla="*/ 1723 w 3784"/>
                <a:gd name="T11" fmla="*/ 1287 h 1330"/>
                <a:gd name="T12" fmla="*/ 1400 w 3784"/>
                <a:gd name="T13" fmla="*/ 1330 h 1330"/>
                <a:gd name="T14" fmla="*/ 1378 w 3784"/>
                <a:gd name="T15" fmla="*/ 1055 h 1330"/>
                <a:gd name="T16" fmla="*/ 1216 w 3784"/>
                <a:gd name="T17" fmla="*/ 1039 h 1330"/>
                <a:gd name="T18" fmla="*/ 1120 w 3784"/>
                <a:gd name="T19" fmla="*/ 393 h 1330"/>
                <a:gd name="T20" fmla="*/ 899 w 3784"/>
                <a:gd name="T21" fmla="*/ 323 h 1330"/>
                <a:gd name="T22" fmla="*/ 791 w 3784"/>
                <a:gd name="T23" fmla="*/ 102 h 1330"/>
                <a:gd name="T24" fmla="*/ 630 w 3784"/>
                <a:gd name="T25" fmla="*/ 118 h 1330"/>
                <a:gd name="T26" fmla="*/ 549 w 3784"/>
                <a:gd name="T27" fmla="*/ 770 h 1330"/>
                <a:gd name="T28" fmla="*/ 21 w 3784"/>
                <a:gd name="T29" fmla="*/ 883 h 1330"/>
                <a:gd name="T30" fmla="*/ 0 w 3784"/>
                <a:gd name="T31" fmla="*/ 813 h 1330"/>
                <a:gd name="T32" fmla="*/ 517 w 3784"/>
                <a:gd name="T33" fmla="*/ 711 h 1330"/>
                <a:gd name="T34" fmla="*/ 619 w 3784"/>
                <a:gd name="T35" fmla="*/ 75 h 1330"/>
                <a:gd name="T36" fmla="*/ 840 w 3784"/>
                <a:gd name="T37" fmla="*/ 102 h 1330"/>
                <a:gd name="T38" fmla="*/ 931 w 3784"/>
                <a:gd name="T39" fmla="*/ 307 h 1330"/>
                <a:gd name="T40" fmla="*/ 1157 w 3784"/>
                <a:gd name="T41" fmla="*/ 377 h 1330"/>
                <a:gd name="T42" fmla="*/ 1276 w 3784"/>
                <a:gd name="T43" fmla="*/ 1001 h 1330"/>
                <a:gd name="T44" fmla="*/ 1674 w 3784"/>
                <a:gd name="T45" fmla="*/ 996 h 1330"/>
                <a:gd name="T46" fmla="*/ 1749 w 3784"/>
                <a:gd name="T47" fmla="*/ 328 h 1330"/>
                <a:gd name="T48" fmla="*/ 2089 w 3784"/>
                <a:gd name="T49" fmla="*/ 0 h 1330"/>
                <a:gd name="T50" fmla="*/ 3181 w 3784"/>
                <a:gd name="T51" fmla="*/ 81 h 1330"/>
                <a:gd name="T52" fmla="*/ 3784 w 3784"/>
                <a:gd name="T53" fmla="*/ 27 h 1330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3784"/>
                <a:gd name="T82" fmla="*/ 0 h 1330"/>
                <a:gd name="T83" fmla="*/ 3784 w 3784"/>
                <a:gd name="T84" fmla="*/ 1330 h 1330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3784" h="1330">
                  <a:moveTo>
                    <a:pt x="3784" y="27"/>
                  </a:moveTo>
                  <a:lnTo>
                    <a:pt x="3768" y="75"/>
                  </a:lnTo>
                  <a:lnTo>
                    <a:pt x="3208" y="113"/>
                  </a:lnTo>
                  <a:lnTo>
                    <a:pt x="2094" y="43"/>
                  </a:lnTo>
                  <a:lnTo>
                    <a:pt x="1787" y="350"/>
                  </a:lnTo>
                  <a:lnTo>
                    <a:pt x="1723" y="1287"/>
                  </a:lnTo>
                  <a:lnTo>
                    <a:pt x="1400" y="1330"/>
                  </a:lnTo>
                  <a:lnTo>
                    <a:pt x="1378" y="1055"/>
                  </a:lnTo>
                  <a:lnTo>
                    <a:pt x="1216" y="1039"/>
                  </a:lnTo>
                  <a:lnTo>
                    <a:pt x="1120" y="393"/>
                  </a:lnTo>
                  <a:lnTo>
                    <a:pt x="899" y="323"/>
                  </a:lnTo>
                  <a:lnTo>
                    <a:pt x="791" y="102"/>
                  </a:lnTo>
                  <a:lnTo>
                    <a:pt x="630" y="118"/>
                  </a:lnTo>
                  <a:lnTo>
                    <a:pt x="549" y="770"/>
                  </a:lnTo>
                  <a:lnTo>
                    <a:pt x="21" y="883"/>
                  </a:lnTo>
                  <a:lnTo>
                    <a:pt x="0" y="813"/>
                  </a:lnTo>
                  <a:lnTo>
                    <a:pt x="517" y="711"/>
                  </a:lnTo>
                  <a:lnTo>
                    <a:pt x="619" y="75"/>
                  </a:lnTo>
                  <a:lnTo>
                    <a:pt x="840" y="102"/>
                  </a:lnTo>
                  <a:lnTo>
                    <a:pt x="931" y="307"/>
                  </a:lnTo>
                  <a:lnTo>
                    <a:pt x="1157" y="377"/>
                  </a:lnTo>
                  <a:lnTo>
                    <a:pt x="1276" y="1001"/>
                  </a:lnTo>
                  <a:lnTo>
                    <a:pt x="1674" y="996"/>
                  </a:lnTo>
                  <a:lnTo>
                    <a:pt x="1749" y="328"/>
                  </a:lnTo>
                  <a:lnTo>
                    <a:pt x="2089" y="0"/>
                  </a:lnTo>
                  <a:lnTo>
                    <a:pt x="3181" y="81"/>
                  </a:lnTo>
                  <a:lnTo>
                    <a:pt x="3784" y="27"/>
                  </a:lnTo>
                  <a:close/>
                </a:path>
              </a:pathLst>
            </a:custGeom>
            <a:solidFill>
              <a:srgbClr val="0000FF">
                <a:alpha val="2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827" name="Freeform 7"/>
            <p:cNvSpPr>
              <a:spLocks/>
            </p:cNvSpPr>
            <p:nvPr/>
          </p:nvSpPr>
          <p:spPr bwMode="auto">
            <a:xfrm>
              <a:off x="1012" y="2735"/>
              <a:ext cx="3736" cy="1555"/>
            </a:xfrm>
            <a:custGeom>
              <a:avLst/>
              <a:gdLst>
                <a:gd name="T0" fmla="*/ 3736 w 3736"/>
                <a:gd name="T1" fmla="*/ 43 h 1555"/>
                <a:gd name="T2" fmla="*/ 3709 w 3736"/>
                <a:gd name="T3" fmla="*/ 350 h 1555"/>
                <a:gd name="T4" fmla="*/ 2460 w 3736"/>
                <a:gd name="T5" fmla="*/ 1410 h 1555"/>
                <a:gd name="T6" fmla="*/ 942 w 3736"/>
                <a:gd name="T7" fmla="*/ 1555 h 1555"/>
                <a:gd name="T8" fmla="*/ 70 w 3736"/>
                <a:gd name="T9" fmla="*/ 1405 h 1555"/>
                <a:gd name="T10" fmla="*/ 0 w 3736"/>
                <a:gd name="T11" fmla="*/ 845 h 1555"/>
                <a:gd name="T12" fmla="*/ 538 w 3736"/>
                <a:gd name="T13" fmla="*/ 732 h 1555"/>
                <a:gd name="T14" fmla="*/ 619 w 3736"/>
                <a:gd name="T15" fmla="*/ 59 h 1555"/>
                <a:gd name="T16" fmla="*/ 791 w 3736"/>
                <a:gd name="T17" fmla="*/ 70 h 1555"/>
                <a:gd name="T18" fmla="*/ 872 w 3736"/>
                <a:gd name="T19" fmla="*/ 290 h 1555"/>
                <a:gd name="T20" fmla="*/ 1109 w 3736"/>
                <a:gd name="T21" fmla="*/ 360 h 1555"/>
                <a:gd name="T22" fmla="*/ 1195 w 3736"/>
                <a:gd name="T23" fmla="*/ 990 h 1555"/>
                <a:gd name="T24" fmla="*/ 1362 w 3736"/>
                <a:gd name="T25" fmla="*/ 1017 h 1555"/>
                <a:gd name="T26" fmla="*/ 1389 w 3736"/>
                <a:gd name="T27" fmla="*/ 1275 h 1555"/>
                <a:gd name="T28" fmla="*/ 1696 w 3736"/>
                <a:gd name="T29" fmla="*/ 1259 h 1555"/>
                <a:gd name="T30" fmla="*/ 1776 w 3736"/>
                <a:gd name="T31" fmla="*/ 306 h 1555"/>
                <a:gd name="T32" fmla="*/ 2089 w 3736"/>
                <a:gd name="T33" fmla="*/ 0 h 1555"/>
                <a:gd name="T34" fmla="*/ 3208 w 3736"/>
                <a:gd name="T35" fmla="*/ 75 h 1555"/>
                <a:gd name="T36" fmla="*/ 3736 w 3736"/>
                <a:gd name="T37" fmla="*/ 43 h 155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736"/>
                <a:gd name="T58" fmla="*/ 0 h 1555"/>
                <a:gd name="T59" fmla="*/ 3736 w 3736"/>
                <a:gd name="T60" fmla="*/ 1555 h 1555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736" h="1555">
                  <a:moveTo>
                    <a:pt x="3736" y="43"/>
                  </a:moveTo>
                  <a:lnTo>
                    <a:pt x="3709" y="350"/>
                  </a:lnTo>
                  <a:lnTo>
                    <a:pt x="2460" y="1410"/>
                  </a:lnTo>
                  <a:lnTo>
                    <a:pt x="942" y="1555"/>
                  </a:lnTo>
                  <a:lnTo>
                    <a:pt x="70" y="1405"/>
                  </a:lnTo>
                  <a:lnTo>
                    <a:pt x="0" y="845"/>
                  </a:lnTo>
                  <a:lnTo>
                    <a:pt x="538" y="732"/>
                  </a:lnTo>
                  <a:lnTo>
                    <a:pt x="619" y="59"/>
                  </a:lnTo>
                  <a:lnTo>
                    <a:pt x="791" y="70"/>
                  </a:lnTo>
                  <a:lnTo>
                    <a:pt x="872" y="290"/>
                  </a:lnTo>
                  <a:lnTo>
                    <a:pt x="1109" y="360"/>
                  </a:lnTo>
                  <a:lnTo>
                    <a:pt x="1195" y="990"/>
                  </a:lnTo>
                  <a:lnTo>
                    <a:pt x="1362" y="1017"/>
                  </a:lnTo>
                  <a:lnTo>
                    <a:pt x="1389" y="1275"/>
                  </a:lnTo>
                  <a:lnTo>
                    <a:pt x="1696" y="1259"/>
                  </a:lnTo>
                  <a:lnTo>
                    <a:pt x="1776" y="306"/>
                  </a:lnTo>
                  <a:lnTo>
                    <a:pt x="2089" y="0"/>
                  </a:lnTo>
                  <a:lnTo>
                    <a:pt x="3208" y="75"/>
                  </a:lnTo>
                  <a:lnTo>
                    <a:pt x="3736" y="43"/>
                  </a:ln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8675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Uniform Cost (Tree) Search</a:t>
            </a:r>
          </a:p>
        </p:txBody>
      </p:sp>
      <p:grpSp>
        <p:nvGrpSpPr>
          <p:cNvPr id="28676" name="Group 9"/>
          <p:cNvGrpSpPr>
            <a:grpSpLocks/>
          </p:cNvGrpSpPr>
          <p:nvPr/>
        </p:nvGrpSpPr>
        <p:grpSpPr bwMode="auto">
          <a:xfrm>
            <a:off x="3227388" y="3381373"/>
            <a:ext cx="5486400" cy="3355591"/>
            <a:chOff x="48" y="2332"/>
            <a:chExt cx="3456" cy="2406"/>
          </a:xfrm>
        </p:grpSpPr>
        <p:sp>
          <p:nvSpPr>
            <p:cNvPr id="28766" name="Text Box 10"/>
            <p:cNvSpPr txBox="1">
              <a:spLocks noChangeArrowheads="1"/>
            </p:cNvSpPr>
            <p:nvPr/>
          </p:nvSpPr>
          <p:spPr bwMode="auto">
            <a:xfrm>
              <a:off x="1728" y="2332"/>
              <a:ext cx="624" cy="2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dirty="0"/>
                <a:t>S</a:t>
              </a:r>
            </a:p>
          </p:txBody>
        </p:sp>
        <p:sp>
          <p:nvSpPr>
            <p:cNvPr id="28767" name="Text Box 11"/>
            <p:cNvSpPr txBox="1">
              <a:spLocks noChangeArrowheads="1"/>
            </p:cNvSpPr>
            <p:nvPr/>
          </p:nvSpPr>
          <p:spPr bwMode="auto">
            <a:xfrm>
              <a:off x="48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28768" name="Text Box 12"/>
            <p:cNvSpPr txBox="1">
              <a:spLocks noChangeArrowheads="1"/>
            </p:cNvSpPr>
            <p:nvPr/>
          </p:nvSpPr>
          <p:spPr bwMode="auto">
            <a:xfrm>
              <a:off x="48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b</a:t>
              </a:r>
            </a:p>
          </p:txBody>
        </p:sp>
        <p:sp>
          <p:nvSpPr>
            <p:cNvPr id="28769" name="Text Box 13"/>
            <p:cNvSpPr txBox="1">
              <a:spLocks noChangeArrowheads="1"/>
            </p:cNvSpPr>
            <p:nvPr/>
          </p:nvSpPr>
          <p:spPr bwMode="auto">
            <a:xfrm>
              <a:off x="384" y="2688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d</a:t>
              </a:r>
            </a:p>
          </p:txBody>
        </p:sp>
        <p:sp>
          <p:nvSpPr>
            <p:cNvPr id="28770" name="Text Box 14"/>
            <p:cNvSpPr txBox="1">
              <a:spLocks noChangeArrowheads="1"/>
            </p:cNvSpPr>
            <p:nvPr/>
          </p:nvSpPr>
          <p:spPr bwMode="auto">
            <a:xfrm>
              <a:off x="3264" y="2640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p</a:t>
              </a:r>
            </a:p>
          </p:txBody>
        </p:sp>
        <p:sp>
          <p:nvSpPr>
            <p:cNvPr id="28771" name="Text Box 15"/>
            <p:cNvSpPr txBox="1">
              <a:spLocks noChangeArrowheads="1"/>
            </p:cNvSpPr>
            <p:nvPr/>
          </p:nvSpPr>
          <p:spPr bwMode="auto">
            <a:xfrm>
              <a:off x="480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28772" name="Text Box 16"/>
            <p:cNvSpPr txBox="1">
              <a:spLocks noChangeArrowheads="1"/>
            </p:cNvSpPr>
            <p:nvPr/>
          </p:nvSpPr>
          <p:spPr bwMode="auto">
            <a:xfrm>
              <a:off x="480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c</a:t>
              </a:r>
            </a:p>
          </p:txBody>
        </p:sp>
        <p:cxnSp>
          <p:nvCxnSpPr>
            <p:cNvPr id="28773" name="AutoShape 17"/>
            <p:cNvCxnSpPr>
              <a:cxnSpLocks noChangeShapeType="1"/>
              <a:stCxn id="28769" idx="2"/>
              <a:endCxn id="28768" idx="0"/>
            </p:cNvCxnSpPr>
            <p:nvPr/>
          </p:nvCxnSpPr>
          <p:spPr bwMode="auto">
            <a:xfrm flipH="1">
              <a:off x="168" y="2953"/>
              <a:ext cx="33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74" name="AutoShape 18"/>
            <p:cNvCxnSpPr>
              <a:cxnSpLocks noChangeShapeType="1"/>
              <a:stCxn id="28769" idx="2"/>
              <a:endCxn id="28772" idx="0"/>
            </p:cNvCxnSpPr>
            <p:nvPr/>
          </p:nvCxnSpPr>
          <p:spPr bwMode="auto">
            <a:xfrm>
              <a:off x="504" y="2953"/>
              <a:ext cx="9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75" name="AutoShape 19"/>
            <p:cNvCxnSpPr>
              <a:cxnSpLocks noChangeShapeType="1"/>
              <a:stCxn id="28768" idx="2"/>
              <a:endCxn id="28767" idx="0"/>
            </p:cNvCxnSpPr>
            <p:nvPr/>
          </p:nvCxnSpPr>
          <p:spPr bwMode="auto">
            <a:xfrm>
              <a:off x="168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76" name="AutoShape 20"/>
            <p:cNvCxnSpPr>
              <a:cxnSpLocks noChangeShapeType="1"/>
              <a:stCxn id="28772" idx="2"/>
              <a:endCxn id="28771" idx="0"/>
            </p:cNvCxnSpPr>
            <p:nvPr/>
          </p:nvCxnSpPr>
          <p:spPr bwMode="auto">
            <a:xfrm>
              <a:off x="600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28777" name="Group 21"/>
            <p:cNvGrpSpPr>
              <a:grpSpLocks/>
            </p:cNvGrpSpPr>
            <p:nvPr/>
          </p:nvGrpSpPr>
          <p:grpSpPr bwMode="auto">
            <a:xfrm>
              <a:off x="1776" y="2640"/>
              <a:ext cx="1104" cy="1714"/>
              <a:chOff x="1152" y="2640"/>
              <a:chExt cx="1104" cy="1714"/>
            </a:xfrm>
          </p:grpSpPr>
          <p:sp>
            <p:nvSpPr>
              <p:cNvPr id="28804" name="Text Box 22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28805" name="Text Box 23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28806" name="Text Box 24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28807" name="Text Box 25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28808" name="Text Box 26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28809" name="Text Box 27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8810" name="Text Box 28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8811" name="Text Box 29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28812" name="Text Box 30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/>
                  <a:t>G</a:t>
                </a:r>
              </a:p>
            </p:txBody>
          </p:sp>
          <p:sp>
            <p:nvSpPr>
              <p:cNvPr id="28813" name="Text Box 31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28814" name="AutoShape 32"/>
              <p:cNvCxnSpPr>
                <a:cxnSpLocks noChangeShapeType="1"/>
                <a:stCxn id="28804" idx="2"/>
                <a:endCxn id="28806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15" name="AutoShape 33"/>
              <p:cNvCxnSpPr>
                <a:cxnSpLocks noChangeShapeType="1"/>
                <a:stCxn id="28804" idx="2"/>
                <a:endCxn id="28808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16" name="AutoShape 34"/>
              <p:cNvCxnSpPr>
                <a:cxnSpLocks noChangeShapeType="1"/>
                <a:stCxn id="28806" idx="2"/>
                <a:endCxn id="28805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17" name="AutoShape 35"/>
              <p:cNvCxnSpPr>
                <a:cxnSpLocks noChangeShapeType="1"/>
                <a:stCxn id="28806" idx="2"/>
                <a:endCxn id="28809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18" name="AutoShape 36"/>
              <p:cNvCxnSpPr>
                <a:cxnSpLocks noChangeShapeType="1"/>
                <a:stCxn id="28808" idx="2"/>
                <a:endCxn id="28807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19" name="AutoShape 37"/>
              <p:cNvCxnSpPr>
                <a:cxnSpLocks noChangeShapeType="1"/>
                <a:stCxn id="28805" idx="2"/>
                <a:endCxn id="28810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20" name="AutoShape 38"/>
              <p:cNvCxnSpPr>
                <a:cxnSpLocks noChangeShapeType="1"/>
                <a:stCxn id="28807" idx="2"/>
                <a:endCxn id="28811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21" name="AutoShape 39"/>
              <p:cNvCxnSpPr>
                <a:cxnSpLocks noChangeShapeType="1"/>
                <a:stCxn id="28807" idx="2"/>
                <a:endCxn id="28812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22" name="AutoShape 40"/>
              <p:cNvCxnSpPr>
                <a:cxnSpLocks noChangeShapeType="1"/>
                <a:stCxn id="28811" idx="2"/>
                <a:endCxn id="28813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sp>
          <p:nvSpPr>
            <p:cNvPr id="28778" name="Text Box 41"/>
            <p:cNvSpPr txBox="1">
              <a:spLocks noChangeArrowheads="1"/>
            </p:cNvSpPr>
            <p:nvPr/>
          </p:nvSpPr>
          <p:spPr bwMode="auto">
            <a:xfrm>
              <a:off x="3264" y="2994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q</a:t>
              </a:r>
            </a:p>
          </p:txBody>
        </p:sp>
        <p:cxnSp>
          <p:nvCxnSpPr>
            <p:cNvPr id="28779" name="AutoShape 42"/>
            <p:cNvCxnSpPr>
              <a:cxnSpLocks noChangeShapeType="1"/>
              <a:stCxn id="28770" idx="2"/>
              <a:endCxn id="28778" idx="0"/>
            </p:cNvCxnSpPr>
            <p:nvPr/>
          </p:nvCxnSpPr>
          <p:spPr bwMode="auto">
            <a:xfrm>
              <a:off x="3384" y="2905"/>
              <a:ext cx="0" cy="8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28780" name="Group 43"/>
            <p:cNvGrpSpPr>
              <a:grpSpLocks/>
            </p:cNvGrpSpPr>
            <p:nvPr/>
          </p:nvGrpSpPr>
          <p:grpSpPr bwMode="auto">
            <a:xfrm>
              <a:off x="624" y="3024"/>
              <a:ext cx="1104" cy="1714"/>
              <a:chOff x="1152" y="2640"/>
              <a:chExt cx="1104" cy="1714"/>
            </a:xfrm>
          </p:grpSpPr>
          <p:sp>
            <p:nvSpPr>
              <p:cNvPr id="28785" name="Text Box 44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28786" name="Text Box 45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28787" name="Text Box 46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28788" name="Text Box 47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28789" name="Text Box 48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28790" name="Text Box 49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8791" name="Text Box 50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8792" name="Text Box 51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28793" name="Text Box 52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/>
                  <a:t>G</a:t>
                </a:r>
              </a:p>
            </p:txBody>
          </p:sp>
          <p:sp>
            <p:nvSpPr>
              <p:cNvPr id="28794" name="Text Box 53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28795" name="AutoShape 54"/>
              <p:cNvCxnSpPr>
                <a:cxnSpLocks noChangeShapeType="1"/>
                <a:stCxn id="28785" idx="2"/>
                <a:endCxn id="28787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796" name="AutoShape 55"/>
              <p:cNvCxnSpPr>
                <a:cxnSpLocks noChangeShapeType="1"/>
                <a:stCxn id="28785" idx="2"/>
                <a:endCxn id="28789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797" name="AutoShape 56"/>
              <p:cNvCxnSpPr>
                <a:cxnSpLocks noChangeShapeType="1"/>
                <a:stCxn id="28787" idx="2"/>
                <a:endCxn id="28786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798" name="AutoShape 57"/>
              <p:cNvCxnSpPr>
                <a:cxnSpLocks noChangeShapeType="1"/>
                <a:stCxn id="28787" idx="2"/>
                <a:endCxn id="28790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799" name="AutoShape 58"/>
              <p:cNvCxnSpPr>
                <a:cxnSpLocks noChangeShapeType="1"/>
                <a:stCxn id="28789" idx="2"/>
                <a:endCxn id="28788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00" name="AutoShape 59"/>
              <p:cNvCxnSpPr>
                <a:cxnSpLocks noChangeShapeType="1"/>
                <a:stCxn id="28786" idx="2"/>
                <a:endCxn id="28791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01" name="AutoShape 60"/>
              <p:cNvCxnSpPr>
                <a:cxnSpLocks noChangeShapeType="1"/>
                <a:stCxn id="28788" idx="2"/>
                <a:endCxn id="28792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02" name="AutoShape 61"/>
              <p:cNvCxnSpPr>
                <a:cxnSpLocks noChangeShapeType="1"/>
                <a:stCxn id="28788" idx="2"/>
                <a:endCxn id="28793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03" name="AutoShape 62"/>
              <p:cNvCxnSpPr>
                <a:cxnSpLocks noChangeShapeType="1"/>
                <a:stCxn id="28792" idx="2"/>
                <a:endCxn id="28794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cxnSp>
          <p:nvCxnSpPr>
            <p:cNvPr id="28781" name="AutoShape 63"/>
            <p:cNvCxnSpPr>
              <a:cxnSpLocks noChangeShapeType="1"/>
              <a:stCxn id="28769" idx="2"/>
              <a:endCxn id="28785" idx="0"/>
            </p:cNvCxnSpPr>
            <p:nvPr/>
          </p:nvCxnSpPr>
          <p:spPr bwMode="auto">
            <a:xfrm>
              <a:off x="504" y="2953"/>
              <a:ext cx="624" cy="7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82" name="AutoShape 64"/>
            <p:cNvCxnSpPr>
              <a:cxnSpLocks noChangeShapeType="1"/>
              <a:stCxn id="28766" idx="2"/>
              <a:endCxn id="28769" idx="0"/>
            </p:cNvCxnSpPr>
            <p:nvPr/>
          </p:nvCxnSpPr>
          <p:spPr bwMode="auto">
            <a:xfrm flipH="1">
              <a:off x="504" y="2575"/>
              <a:ext cx="1536" cy="11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83" name="AutoShape 65"/>
            <p:cNvCxnSpPr>
              <a:cxnSpLocks noChangeShapeType="1"/>
              <a:stCxn id="28766" idx="2"/>
              <a:endCxn id="28804" idx="0"/>
            </p:cNvCxnSpPr>
            <p:nvPr/>
          </p:nvCxnSpPr>
          <p:spPr bwMode="auto">
            <a:xfrm>
              <a:off x="2040" y="2575"/>
              <a:ext cx="240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84" name="AutoShape 66"/>
            <p:cNvCxnSpPr>
              <a:cxnSpLocks noChangeShapeType="1"/>
              <a:stCxn id="28766" idx="2"/>
              <a:endCxn id="28770" idx="0"/>
            </p:cNvCxnSpPr>
            <p:nvPr/>
          </p:nvCxnSpPr>
          <p:spPr bwMode="auto">
            <a:xfrm>
              <a:off x="2040" y="2575"/>
              <a:ext cx="1344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</p:grpSp>
      <p:sp>
        <p:nvSpPr>
          <p:cNvPr id="28677" name="Line 67"/>
          <p:cNvSpPr>
            <a:spLocks noChangeShapeType="1"/>
          </p:cNvSpPr>
          <p:nvPr/>
        </p:nvSpPr>
        <p:spPr bwMode="auto">
          <a:xfrm>
            <a:off x="8" y="3276600"/>
            <a:ext cx="12191999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/>
          </a:p>
        </p:txBody>
      </p:sp>
      <p:sp>
        <p:nvSpPr>
          <p:cNvPr id="805956" name="Oval 68"/>
          <p:cNvSpPr>
            <a:spLocks noChangeArrowheads="1"/>
          </p:cNvSpPr>
          <p:nvPr/>
        </p:nvSpPr>
        <p:spPr bwMode="auto">
          <a:xfrm>
            <a:off x="6243639" y="3425832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28679" name="Oval 69"/>
          <p:cNvSpPr>
            <a:spLocks noChangeArrowheads="1"/>
          </p:cNvSpPr>
          <p:nvPr/>
        </p:nvSpPr>
        <p:spPr bwMode="auto">
          <a:xfrm>
            <a:off x="6245236" y="3427411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5958" name="Oval 70"/>
          <p:cNvSpPr>
            <a:spLocks noChangeArrowheads="1"/>
          </p:cNvSpPr>
          <p:nvPr/>
        </p:nvSpPr>
        <p:spPr bwMode="auto">
          <a:xfrm>
            <a:off x="3833815" y="3921132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5959" name="Oval 71"/>
          <p:cNvSpPr>
            <a:spLocks noChangeArrowheads="1"/>
          </p:cNvSpPr>
          <p:nvPr/>
        </p:nvSpPr>
        <p:spPr bwMode="auto">
          <a:xfrm>
            <a:off x="6627815" y="3854451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5960" name="Oval 72"/>
          <p:cNvSpPr>
            <a:spLocks noChangeArrowheads="1"/>
          </p:cNvSpPr>
          <p:nvPr/>
        </p:nvSpPr>
        <p:spPr bwMode="auto">
          <a:xfrm>
            <a:off x="8372485" y="3870331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28683" name="Text Box 73"/>
          <p:cNvSpPr txBox="1">
            <a:spLocks noChangeArrowheads="1"/>
          </p:cNvSpPr>
          <p:nvPr/>
        </p:nvSpPr>
        <p:spPr bwMode="auto">
          <a:xfrm>
            <a:off x="381005" y="1447800"/>
            <a:ext cx="3276595" cy="1338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Strategy: expand a cheapest node first:</a:t>
            </a:r>
          </a:p>
          <a:p>
            <a:pPr>
              <a:spcBef>
                <a:spcPct val="50000"/>
              </a:spcBef>
            </a:pPr>
            <a:r>
              <a:rPr lang="en-US" b="1" i="1" dirty="0">
                <a:solidFill>
                  <a:srgbClr val="CC0000"/>
                </a:solidFill>
              </a:rPr>
              <a:t>Frontier is a priority queue (priority: cumulative cost</a:t>
            </a:r>
            <a:r>
              <a:rPr lang="en-US" i="1" dirty="0"/>
              <a:t>)</a:t>
            </a:r>
          </a:p>
        </p:txBody>
      </p:sp>
      <p:grpSp>
        <p:nvGrpSpPr>
          <p:cNvPr id="28684" name="Group 74"/>
          <p:cNvGrpSpPr>
            <a:grpSpLocks/>
          </p:cNvGrpSpPr>
          <p:nvPr/>
        </p:nvGrpSpPr>
        <p:grpSpPr bwMode="auto">
          <a:xfrm>
            <a:off x="4572001" y="1270001"/>
            <a:ext cx="3205163" cy="1768475"/>
            <a:chOff x="816" y="1056"/>
            <a:chExt cx="4176" cy="2304"/>
          </a:xfrm>
        </p:grpSpPr>
        <p:grpSp>
          <p:nvGrpSpPr>
            <p:cNvPr id="28736" name="Group 75"/>
            <p:cNvGrpSpPr>
              <a:grpSpLocks/>
            </p:cNvGrpSpPr>
            <p:nvPr/>
          </p:nvGrpSpPr>
          <p:grpSpPr bwMode="auto">
            <a:xfrm>
              <a:off x="816" y="1056"/>
              <a:ext cx="4176" cy="2304"/>
              <a:chOff x="336" y="576"/>
              <a:chExt cx="4848" cy="2784"/>
            </a:xfrm>
          </p:grpSpPr>
          <p:sp>
            <p:nvSpPr>
              <p:cNvPr id="28738" name="AutoShape 76"/>
              <p:cNvSpPr>
                <a:spLocks noChangeArrowheads="1"/>
              </p:cNvSpPr>
              <p:nvPr/>
            </p:nvSpPr>
            <p:spPr bwMode="auto">
              <a:xfrm>
                <a:off x="336" y="22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/>
                  <a:t>S</a:t>
                </a:r>
              </a:p>
            </p:txBody>
          </p:sp>
          <p:sp>
            <p:nvSpPr>
              <p:cNvPr id="28739" name="AutoShape 77"/>
              <p:cNvSpPr>
                <a:spLocks noChangeArrowheads="1"/>
              </p:cNvSpPr>
              <p:nvPr/>
            </p:nvSpPr>
            <p:spPr bwMode="auto">
              <a:xfrm>
                <a:off x="4704" y="5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/>
                  <a:t>G</a:t>
                </a:r>
              </a:p>
            </p:txBody>
          </p:sp>
          <p:sp>
            <p:nvSpPr>
              <p:cNvPr id="28740" name="AutoShape 78"/>
              <p:cNvSpPr>
                <a:spLocks noChangeArrowheads="1"/>
              </p:cNvSpPr>
              <p:nvPr/>
            </p:nvSpPr>
            <p:spPr bwMode="auto">
              <a:xfrm>
                <a:off x="1728" y="17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d</a:t>
                </a:r>
              </a:p>
            </p:txBody>
          </p:sp>
          <p:sp>
            <p:nvSpPr>
              <p:cNvPr id="28741" name="AutoShape 79"/>
              <p:cNvSpPr>
                <a:spLocks noChangeArrowheads="1"/>
              </p:cNvSpPr>
              <p:nvPr/>
            </p:nvSpPr>
            <p:spPr bwMode="auto">
              <a:xfrm>
                <a:off x="720" y="10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b</a:t>
                </a:r>
              </a:p>
            </p:txBody>
          </p:sp>
          <p:sp>
            <p:nvSpPr>
              <p:cNvPr id="28742" name="AutoShape 80"/>
              <p:cNvSpPr>
                <a:spLocks noChangeArrowheads="1"/>
              </p:cNvSpPr>
              <p:nvPr/>
            </p:nvSpPr>
            <p:spPr bwMode="auto">
              <a:xfrm>
                <a:off x="1200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p</a:t>
                </a:r>
              </a:p>
            </p:txBody>
          </p:sp>
          <p:sp>
            <p:nvSpPr>
              <p:cNvPr id="28743" name="AutoShape 81"/>
              <p:cNvSpPr>
                <a:spLocks noChangeArrowheads="1"/>
              </p:cNvSpPr>
              <p:nvPr/>
            </p:nvSpPr>
            <p:spPr bwMode="auto">
              <a:xfrm>
                <a:off x="2352" y="2880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q</a:t>
                </a:r>
              </a:p>
            </p:txBody>
          </p:sp>
          <p:sp>
            <p:nvSpPr>
              <p:cNvPr id="28744" name="AutoShape 82"/>
              <p:cNvSpPr>
                <a:spLocks noChangeArrowheads="1"/>
              </p:cNvSpPr>
              <p:nvPr/>
            </p:nvSpPr>
            <p:spPr bwMode="auto">
              <a:xfrm>
                <a:off x="2880" y="10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c</a:t>
                </a:r>
              </a:p>
            </p:txBody>
          </p:sp>
          <p:sp>
            <p:nvSpPr>
              <p:cNvPr id="28745" name="AutoShape 83"/>
              <p:cNvSpPr>
                <a:spLocks noChangeArrowheads="1"/>
              </p:cNvSpPr>
              <p:nvPr/>
            </p:nvSpPr>
            <p:spPr bwMode="auto">
              <a:xfrm>
                <a:off x="3552" y="158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e</a:t>
                </a:r>
              </a:p>
            </p:txBody>
          </p:sp>
          <p:sp>
            <p:nvSpPr>
              <p:cNvPr id="28746" name="AutoShape 84"/>
              <p:cNvSpPr>
                <a:spLocks noChangeArrowheads="1"/>
              </p:cNvSpPr>
              <p:nvPr/>
            </p:nvSpPr>
            <p:spPr bwMode="auto">
              <a:xfrm>
                <a:off x="3168" y="22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h</a:t>
                </a:r>
              </a:p>
            </p:txBody>
          </p:sp>
          <p:sp>
            <p:nvSpPr>
              <p:cNvPr id="28747" name="AutoShape 85"/>
              <p:cNvSpPr>
                <a:spLocks noChangeArrowheads="1"/>
              </p:cNvSpPr>
              <p:nvPr/>
            </p:nvSpPr>
            <p:spPr bwMode="auto">
              <a:xfrm>
                <a:off x="1584" y="62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a</a:t>
                </a:r>
              </a:p>
            </p:txBody>
          </p:sp>
          <p:sp>
            <p:nvSpPr>
              <p:cNvPr id="28748" name="AutoShape 86"/>
              <p:cNvSpPr>
                <a:spLocks noChangeArrowheads="1"/>
              </p:cNvSpPr>
              <p:nvPr/>
            </p:nvSpPr>
            <p:spPr bwMode="auto">
              <a:xfrm>
                <a:off x="4560" y="1872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f</a:t>
                </a:r>
              </a:p>
            </p:txBody>
          </p:sp>
          <p:sp>
            <p:nvSpPr>
              <p:cNvPr id="28749" name="AutoShape 87"/>
              <p:cNvSpPr>
                <a:spLocks noChangeArrowheads="1"/>
              </p:cNvSpPr>
              <p:nvPr/>
            </p:nvSpPr>
            <p:spPr bwMode="auto">
              <a:xfrm>
                <a:off x="4368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r</a:t>
                </a:r>
              </a:p>
            </p:txBody>
          </p:sp>
          <p:cxnSp>
            <p:nvCxnSpPr>
              <p:cNvPr id="28750" name="AutoShape 88"/>
              <p:cNvCxnSpPr>
                <a:cxnSpLocks noChangeShapeType="1"/>
                <a:stCxn id="28738" idx="5"/>
                <a:endCxn id="28742" idx="2"/>
              </p:cNvCxnSpPr>
              <p:nvPr/>
            </p:nvCxnSpPr>
            <p:spPr bwMode="auto">
              <a:xfrm>
                <a:off x="746" y="2618"/>
                <a:ext cx="454" cy="35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1" name="AutoShape 89"/>
              <p:cNvCxnSpPr>
                <a:cxnSpLocks noChangeShapeType="1"/>
                <a:stCxn id="28742" idx="5"/>
                <a:endCxn id="28743" idx="2"/>
              </p:cNvCxnSpPr>
              <p:nvPr/>
            </p:nvCxnSpPr>
            <p:spPr bwMode="auto">
              <a:xfrm flipV="1">
                <a:off x="1610" y="3120"/>
                <a:ext cx="742" cy="2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2" name="AutoShape 90"/>
              <p:cNvCxnSpPr>
                <a:cxnSpLocks noChangeShapeType="1"/>
                <a:stCxn id="28746" idx="3"/>
                <a:endCxn id="28743" idx="7"/>
              </p:cNvCxnSpPr>
              <p:nvPr/>
            </p:nvCxnSpPr>
            <p:spPr bwMode="auto">
              <a:xfrm flipH="1">
                <a:off x="2762" y="2666"/>
                <a:ext cx="476" cy="2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3" name="AutoShape 91"/>
              <p:cNvCxnSpPr>
                <a:cxnSpLocks noChangeShapeType="1"/>
                <a:stCxn id="28746" idx="2"/>
                <a:endCxn id="28742" idx="6"/>
              </p:cNvCxnSpPr>
              <p:nvPr/>
            </p:nvCxnSpPr>
            <p:spPr bwMode="auto">
              <a:xfrm flipH="1">
                <a:off x="1680" y="2496"/>
                <a:ext cx="1488" cy="4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4" name="AutoShape 92"/>
              <p:cNvCxnSpPr>
                <a:cxnSpLocks noChangeShapeType="1"/>
                <a:stCxn id="28745" idx="4"/>
                <a:endCxn id="28746" idx="7"/>
              </p:cNvCxnSpPr>
              <p:nvPr/>
            </p:nvCxnSpPr>
            <p:spPr bwMode="auto">
              <a:xfrm flipH="1">
                <a:off x="3578" y="2064"/>
                <a:ext cx="214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5" name="AutoShape 93"/>
              <p:cNvCxnSpPr>
                <a:cxnSpLocks noChangeShapeType="1"/>
                <a:stCxn id="28745" idx="5"/>
                <a:endCxn id="28749" idx="1"/>
              </p:cNvCxnSpPr>
              <p:nvPr/>
            </p:nvCxnSpPr>
            <p:spPr bwMode="auto">
              <a:xfrm>
                <a:off x="3962" y="1994"/>
                <a:ext cx="476" cy="81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6" name="AutoShape 94"/>
              <p:cNvCxnSpPr>
                <a:cxnSpLocks noChangeShapeType="1"/>
                <a:stCxn id="28749" idx="0"/>
                <a:endCxn id="28748" idx="4"/>
              </p:cNvCxnSpPr>
              <p:nvPr/>
            </p:nvCxnSpPr>
            <p:spPr bwMode="auto">
              <a:xfrm flipV="1">
                <a:off x="4608" y="2352"/>
                <a:ext cx="192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7" name="AutoShape 95"/>
              <p:cNvCxnSpPr>
                <a:cxnSpLocks noChangeShapeType="1"/>
                <a:stCxn id="28748" idx="0"/>
                <a:endCxn id="28739" idx="4"/>
              </p:cNvCxnSpPr>
              <p:nvPr/>
            </p:nvCxnSpPr>
            <p:spPr bwMode="auto">
              <a:xfrm flipV="1">
                <a:off x="4800" y="1056"/>
                <a:ext cx="144" cy="81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8" name="AutoShape 96"/>
              <p:cNvCxnSpPr>
                <a:cxnSpLocks noChangeShapeType="1"/>
                <a:stCxn id="28738" idx="7"/>
              </p:cNvCxnSpPr>
              <p:nvPr/>
            </p:nvCxnSpPr>
            <p:spPr bwMode="auto">
              <a:xfrm flipV="1">
                <a:off x="746" y="2016"/>
                <a:ext cx="98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9" name="AutoShape 97"/>
              <p:cNvCxnSpPr>
                <a:cxnSpLocks noChangeShapeType="1"/>
                <a:stCxn id="28740" idx="1"/>
                <a:endCxn id="28741" idx="5"/>
              </p:cNvCxnSpPr>
              <p:nvPr/>
            </p:nvCxnSpPr>
            <p:spPr bwMode="auto">
              <a:xfrm flipH="1" flipV="1">
                <a:off x="1130" y="1466"/>
                <a:ext cx="668" cy="3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0" name="AutoShape 98"/>
              <p:cNvCxnSpPr>
                <a:cxnSpLocks noChangeShapeType="1"/>
                <a:endCxn id="28747" idx="2"/>
              </p:cNvCxnSpPr>
              <p:nvPr/>
            </p:nvCxnSpPr>
            <p:spPr bwMode="auto">
              <a:xfrm flipV="1">
                <a:off x="1152" y="864"/>
                <a:ext cx="43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1" name="AutoShape 99"/>
              <p:cNvCxnSpPr>
                <a:cxnSpLocks noChangeShapeType="1"/>
                <a:stCxn id="28744" idx="2"/>
                <a:endCxn id="28747" idx="6"/>
              </p:cNvCxnSpPr>
              <p:nvPr/>
            </p:nvCxnSpPr>
            <p:spPr bwMode="auto">
              <a:xfrm flipH="1" flipV="1">
                <a:off x="2064" y="864"/>
                <a:ext cx="816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2" name="AutoShape 100"/>
              <p:cNvCxnSpPr>
                <a:cxnSpLocks noChangeShapeType="1"/>
                <a:stCxn id="28740" idx="7"/>
                <a:endCxn id="28744" idx="3"/>
              </p:cNvCxnSpPr>
              <p:nvPr/>
            </p:nvCxnSpPr>
            <p:spPr bwMode="auto">
              <a:xfrm flipV="1">
                <a:off x="2138" y="1418"/>
                <a:ext cx="812" cy="42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3" name="AutoShape 101"/>
              <p:cNvCxnSpPr>
                <a:cxnSpLocks noChangeShapeType="1"/>
                <a:stCxn id="28740" idx="6"/>
                <a:endCxn id="28745" idx="2"/>
              </p:cNvCxnSpPr>
              <p:nvPr/>
            </p:nvCxnSpPr>
            <p:spPr bwMode="auto">
              <a:xfrm flipV="1">
                <a:off x="2208" y="1824"/>
                <a:ext cx="1344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4" name="AutoShape 102"/>
              <p:cNvCxnSpPr>
                <a:cxnSpLocks noChangeShapeType="1"/>
                <a:stCxn id="28748" idx="1"/>
                <a:endCxn id="28744" idx="6"/>
              </p:cNvCxnSpPr>
              <p:nvPr/>
            </p:nvCxnSpPr>
            <p:spPr bwMode="auto">
              <a:xfrm rot="5400000" flipH="1">
                <a:off x="3648" y="960"/>
                <a:ext cx="694" cy="1270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5" name="AutoShape 103"/>
              <p:cNvCxnSpPr>
                <a:cxnSpLocks noChangeShapeType="1"/>
                <a:stCxn id="28738" idx="6"/>
                <a:endCxn id="28745" idx="3"/>
              </p:cNvCxnSpPr>
              <p:nvPr/>
            </p:nvCxnSpPr>
            <p:spPr bwMode="auto">
              <a:xfrm flipV="1">
                <a:off x="816" y="1994"/>
                <a:ext cx="2806" cy="454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</p:grpSp>
        <p:cxnSp>
          <p:nvCxnSpPr>
            <p:cNvPr id="28737" name="AutoShape 104"/>
            <p:cNvCxnSpPr>
              <a:cxnSpLocks noChangeShapeType="1"/>
              <a:stCxn id="28743" idx="6"/>
              <a:endCxn id="28749" idx="2"/>
            </p:cNvCxnSpPr>
            <p:nvPr/>
          </p:nvCxnSpPr>
          <p:spPr bwMode="auto">
            <a:xfrm flipV="1">
              <a:off x="2966" y="3043"/>
              <a:ext cx="1323" cy="11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</p:spPr>
        </p:cxnSp>
      </p:grpSp>
      <p:sp>
        <p:nvSpPr>
          <p:cNvPr id="805993" name="Text Box 105"/>
          <p:cNvSpPr txBox="1">
            <a:spLocks noChangeArrowheads="1"/>
          </p:cNvSpPr>
          <p:nvPr/>
        </p:nvSpPr>
        <p:spPr bwMode="auto">
          <a:xfrm>
            <a:off x="4267201" y="3868739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3</a:t>
            </a:r>
          </a:p>
        </p:txBody>
      </p:sp>
      <p:sp>
        <p:nvSpPr>
          <p:cNvPr id="805994" name="Text Box 106"/>
          <p:cNvSpPr txBox="1">
            <a:spLocks noChangeArrowheads="1"/>
          </p:cNvSpPr>
          <p:nvPr/>
        </p:nvSpPr>
        <p:spPr bwMode="auto">
          <a:xfrm>
            <a:off x="7024689" y="3798887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9</a:t>
            </a:r>
          </a:p>
        </p:txBody>
      </p:sp>
      <p:sp>
        <p:nvSpPr>
          <p:cNvPr id="805995" name="Text Box 107"/>
          <p:cNvSpPr txBox="1">
            <a:spLocks noChangeArrowheads="1"/>
          </p:cNvSpPr>
          <p:nvPr/>
        </p:nvSpPr>
        <p:spPr bwMode="auto">
          <a:xfrm>
            <a:off x="8734429" y="379571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805996" name="Oval 108"/>
          <p:cNvSpPr>
            <a:spLocks noChangeArrowheads="1"/>
          </p:cNvSpPr>
          <p:nvPr/>
        </p:nvSpPr>
        <p:spPr bwMode="auto">
          <a:xfrm>
            <a:off x="8370888" y="3868735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5997" name="Oval 109"/>
          <p:cNvSpPr>
            <a:spLocks noChangeArrowheads="1"/>
          </p:cNvSpPr>
          <p:nvPr/>
        </p:nvSpPr>
        <p:spPr bwMode="auto">
          <a:xfrm>
            <a:off x="8388361" y="4381508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5998" name="Text Box 110"/>
          <p:cNvSpPr txBox="1">
            <a:spLocks noChangeArrowheads="1"/>
          </p:cNvSpPr>
          <p:nvPr/>
        </p:nvSpPr>
        <p:spPr bwMode="auto">
          <a:xfrm>
            <a:off x="8759829" y="430371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16</a:t>
            </a:r>
          </a:p>
        </p:txBody>
      </p:sp>
      <p:sp>
        <p:nvSpPr>
          <p:cNvPr id="805999" name="Oval 111"/>
          <p:cNvSpPr>
            <a:spLocks noChangeArrowheads="1"/>
          </p:cNvSpPr>
          <p:nvPr/>
        </p:nvSpPr>
        <p:spPr bwMode="auto">
          <a:xfrm>
            <a:off x="3276612" y="4398961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00" name="Oval 112"/>
          <p:cNvSpPr>
            <a:spLocks noChangeArrowheads="1"/>
          </p:cNvSpPr>
          <p:nvPr/>
        </p:nvSpPr>
        <p:spPr bwMode="auto">
          <a:xfrm>
            <a:off x="3960815" y="4397384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01" name="Oval 113"/>
          <p:cNvSpPr>
            <a:spLocks noChangeArrowheads="1"/>
          </p:cNvSpPr>
          <p:nvPr/>
        </p:nvSpPr>
        <p:spPr bwMode="auto">
          <a:xfrm>
            <a:off x="4789488" y="4389435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02" name="Text Box 114"/>
          <p:cNvSpPr txBox="1">
            <a:spLocks noChangeArrowheads="1"/>
          </p:cNvSpPr>
          <p:nvPr/>
        </p:nvSpPr>
        <p:spPr bwMode="auto">
          <a:xfrm>
            <a:off x="3565529" y="435451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4</a:t>
            </a:r>
          </a:p>
        </p:txBody>
      </p:sp>
      <p:sp>
        <p:nvSpPr>
          <p:cNvPr id="806003" name="Text Box 115"/>
          <p:cNvSpPr txBox="1">
            <a:spLocks noChangeArrowheads="1"/>
          </p:cNvSpPr>
          <p:nvPr/>
        </p:nvSpPr>
        <p:spPr bwMode="auto">
          <a:xfrm>
            <a:off x="4154489" y="450691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11</a:t>
            </a:r>
          </a:p>
        </p:txBody>
      </p:sp>
      <p:sp>
        <p:nvSpPr>
          <p:cNvPr id="806004" name="Text Box 116"/>
          <p:cNvSpPr txBox="1">
            <a:spLocks noChangeArrowheads="1"/>
          </p:cNvSpPr>
          <p:nvPr/>
        </p:nvSpPr>
        <p:spPr bwMode="auto">
          <a:xfrm>
            <a:off x="5084765" y="4327527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5</a:t>
            </a:r>
          </a:p>
        </p:txBody>
      </p:sp>
      <p:sp>
        <p:nvSpPr>
          <p:cNvPr id="806005" name="Oval 117"/>
          <p:cNvSpPr>
            <a:spLocks noChangeArrowheads="1"/>
          </p:cNvSpPr>
          <p:nvPr/>
        </p:nvSpPr>
        <p:spPr bwMode="auto">
          <a:xfrm>
            <a:off x="3833815" y="3921132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06" name="Oval 118"/>
          <p:cNvSpPr>
            <a:spLocks noChangeArrowheads="1"/>
          </p:cNvSpPr>
          <p:nvPr/>
        </p:nvSpPr>
        <p:spPr bwMode="auto">
          <a:xfrm>
            <a:off x="3276612" y="4398961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07" name="Oval 119"/>
          <p:cNvSpPr>
            <a:spLocks noChangeArrowheads="1"/>
          </p:cNvSpPr>
          <p:nvPr/>
        </p:nvSpPr>
        <p:spPr bwMode="auto">
          <a:xfrm>
            <a:off x="3257561" y="4945061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08" name="Oval 120"/>
          <p:cNvSpPr>
            <a:spLocks noChangeArrowheads="1"/>
          </p:cNvSpPr>
          <p:nvPr/>
        </p:nvSpPr>
        <p:spPr bwMode="auto">
          <a:xfrm>
            <a:off x="3259139" y="4945061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09" name="Oval 121"/>
          <p:cNvSpPr>
            <a:spLocks noChangeArrowheads="1"/>
          </p:cNvSpPr>
          <p:nvPr/>
        </p:nvSpPr>
        <p:spPr bwMode="auto">
          <a:xfrm>
            <a:off x="4787912" y="4391032"/>
            <a:ext cx="290513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10" name="Oval 122"/>
          <p:cNvSpPr>
            <a:spLocks noChangeArrowheads="1"/>
          </p:cNvSpPr>
          <p:nvPr/>
        </p:nvSpPr>
        <p:spPr bwMode="auto">
          <a:xfrm>
            <a:off x="4437063" y="4918084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11" name="Oval 123"/>
          <p:cNvSpPr>
            <a:spLocks noChangeArrowheads="1"/>
          </p:cNvSpPr>
          <p:nvPr/>
        </p:nvSpPr>
        <p:spPr bwMode="auto">
          <a:xfrm>
            <a:off x="5113339" y="4926011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12" name="Text Box 124"/>
          <p:cNvSpPr txBox="1">
            <a:spLocks noChangeArrowheads="1"/>
          </p:cNvSpPr>
          <p:nvPr/>
        </p:nvSpPr>
        <p:spPr bwMode="auto">
          <a:xfrm>
            <a:off x="5387977" y="486251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7</a:t>
            </a:r>
          </a:p>
        </p:txBody>
      </p:sp>
      <p:sp>
        <p:nvSpPr>
          <p:cNvPr id="806013" name="Text Box 125"/>
          <p:cNvSpPr txBox="1">
            <a:spLocks noChangeArrowheads="1"/>
          </p:cNvSpPr>
          <p:nvPr/>
        </p:nvSpPr>
        <p:spPr bwMode="auto">
          <a:xfrm>
            <a:off x="4686301" y="4868863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13</a:t>
            </a:r>
          </a:p>
        </p:txBody>
      </p:sp>
      <p:sp>
        <p:nvSpPr>
          <p:cNvPr id="806014" name="Oval 126"/>
          <p:cNvSpPr>
            <a:spLocks noChangeArrowheads="1"/>
          </p:cNvSpPr>
          <p:nvPr/>
        </p:nvSpPr>
        <p:spPr bwMode="auto">
          <a:xfrm>
            <a:off x="5114936" y="4927608"/>
            <a:ext cx="290513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15" name="Oval 127"/>
          <p:cNvSpPr>
            <a:spLocks noChangeArrowheads="1"/>
          </p:cNvSpPr>
          <p:nvPr/>
        </p:nvSpPr>
        <p:spPr bwMode="auto">
          <a:xfrm>
            <a:off x="5111761" y="5453061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16" name="Text Box 128"/>
          <p:cNvSpPr txBox="1">
            <a:spLocks noChangeArrowheads="1"/>
          </p:cNvSpPr>
          <p:nvPr/>
        </p:nvSpPr>
        <p:spPr bwMode="auto">
          <a:xfrm>
            <a:off x="5376865" y="5397502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8</a:t>
            </a:r>
          </a:p>
        </p:txBody>
      </p:sp>
      <p:sp>
        <p:nvSpPr>
          <p:cNvPr id="806017" name="Oval 129"/>
          <p:cNvSpPr>
            <a:spLocks noChangeArrowheads="1"/>
          </p:cNvSpPr>
          <p:nvPr/>
        </p:nvSpPr>
        <p:spPr bwMode="auto">
          <a:xfrm>
            <a:off x="5113339" y="5454658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18" name="Oval 130"/>
          <p:cNvSpPr>
            <a:spLocks noChangeArrowheads="1"/>
          </p:cNvSpPr>
          <p:nvPr/>
        </p:nvSpPr>
        <p:spPr bwMode="auto">
          <a:xfrm>
            <a:off x="5375285" y="5981708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19" name="Text Box 131"/>
          <p:cNvSpPr txBox="1">
            <a:spLocks noChangeArrowheads="1"/>
          </p:cNvSpPr>
          <p:nvPr/>
        </p:nvSpPr>
        <p:spPr bwMode="auto">
          <a:xfrm>
            <a:off x="5641977" y="5924551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10</a:t>
            </a:r>
          </a:p>
        </p:txBody>
      </p:sp>
      <p:sp>
        <p:nvSpPr>
          <p:cNvPr id="806020" name="Text Box 132"/>
          <p:cNvSpPr txBox="1">
            <a:spLocks noChangeArrowheads="1"/>
          </p:cNvSpPr>
          <p:nvPr/>
        </p:nvSpPr>
        <p:spPr bwMode="auto">
          <a:xfrm>
            <a:off x="4481513" y="5924551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11</a:t>
            </a:r>
          </a:p>
        </p:txBody>
      </p:sp>
      <p:sp>
        <p:nvSpPr>
          <p:cNvPr id="806021" name="Oval 133"/>
          <p:cNvSpPr>
            <a:spLocks noChangeArrowheads="1"/>
          </p:cNvSpPr>
          <p:nvPr/>
        </p:nvSpPr>
        <p:spPr bwMode="auto">
          <a:xfrm>
            <a:off x="4860936" y="5962658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22" name="Oval 134"/>
          <p:cNvSpPr>
            <a:spLocks noChangeArrowheads="1"/>
          </p:cNvSpPr>
          <p:nvPr/>
        </p:nvSpPr>
        <p:spPr bwMode="auto">
          <a:xfrm>
            <a:off x="6623061" y="3856035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23" name="Oval 135"/>
          <p:cNvSpPr>
            <a:spLocks noChangeArrowheads="1"/>
          </p:cNvSpPr>
          <p:nvPr/>
        </p:nvSpPr>
        <p:spPr bwMode="auto">
          <a:xfrm>
            <a:off x="6954839" y="4384684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24" name="Oval 136"/>
          <p:cNvSpPr>
            <a:spLocks noChangeArrowheads="1"/>
          </p:cNvSpPr>
          <p:nvPr/>
        </p:nvSpPr>
        <p:spPr bwMode="auto">
          <a:xfrm>
            <a:off x="6253163" y="4383085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25" name="Text Box 137"/>
          <p:cNvSpPr txBox="1">
            <a:spLocks noChangeArrowheads="1"/>
          </p:cNvSpPr>
          <p:nvPr/>
        </p:nvSpPr>
        <p:spPr bwMode="auto">
          <a:xfrm>
            <a:off x="6488113" y="4327527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17</a:t>
            </a:r>
          </a:p>
        </p:txBody>
      </p:sp>
      <p:sp>
        <p:nvSpPr>
          <p:cNvPr id="806026" name="Text Box 138"/>
          <p:cNvSpPr txBox="1">
            <a:spLocks noChangeArrowheads="1"/>
          </p:cNvSpPr>
          <p:nvPr/>
        </p:nvSpPr>
        <p:spPr bwMode="auto">
          <a:xfrm>
            <a:off x="7204077" y="431641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11</a:t>
            </a:r>
          </a:p>
        </p:txBody>
      </p:sp>
      <p:sp>
        <p:nvSpPr>
          <p:cNvPr id="806027" name="Oval 139"/>
          <p:cNvSpPr>
            <a:spLocks noChangeArrowheads="1"/>
          </p:cNvSpPr>
          <p:nvPr/>
        </p:nvSpPr>
        <p:spPr bwMode="auto">
          <a:xfrm>
            <a:off x="5375285" y="5983285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28720" name="Text Box 140"/>
          <p:cNvSpPr txBox="1">
            <a:spLocks noChangeArrowheads="1"/>
          </p:cNvSpPr>
          <p:nvPr/>
        </p:nvSpPr>
        <p:spPr bwMode="auto">
          <a:xfrm>
            <a:off x="6550029" y="3352803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806029" name="Text Box 141"/>
          <p:cNvSpPr txBox="1">
            <a:spLocks noChangeArrowheads="1"/>
          </p:cNvSpPr>
          <p:nvPr/>
        </p:nvSpPr>
        <p:spPr bwMode="auto">
          <a:xfrm>
            <a:off x="3554413" y="486727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6</a:t>
            </a:r>
          </a:p>
        </p:txBody>
      </p:sp>
      <p:sp>
        <p:nvSpPr>
          <p:cNvPr id="28722" name="Text Box 142"/>
          <p:cNvSpPr txBox="1">
            <a:spLocks noChangeArrowheads="1"/>
          </p:cNvSpPr>
          <p:nvPr/>
        </p:nvSpPr>
        <p:spPr bwMode="auto">
          <a:xfrm>
            <a:off x="4884737" y="197485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3</a:t>
            </a:r>
          </a:p>
        </p:txBody>
      </p:sp>
      <p:sp>
        <p:nvSpPr>
          <p:cNvPr id="28723" name="Text Box 143"/>
          <p:cNvSpPr txBox="1">
            <a:spLocks noChangeArrowheads="1"/>
          </p:cNvSpPr>
          <p:nvPr/>
        </p:nvSpPr>
        <p:spPr bwMode="auto">
          <a:xfrm>
            <a:off x="5878513" y="2128839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9</a:t>
            </a:r>
          </a:p>
        </p:txBody>
      </p:sp>
      <p:sp>
        <p:nvSpPr>
          <p:cNvPr id="28724" name="Text Box 144"/>
          <p:cNvSpPr txBox="1">
            <a:spLocks noChangeArrowheads="1"/>
          </p:cNvSpPr>
          <p:nvPr/>
        </p:nvSpPr>
        <p:spPr bwMode="auto">
          <a:xfrm>
            <a:off x="4735513" y="262255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8725" name="Text Box 145"/>
          <p:cNvSpPr txBox="1">
            <a:spLocks noChangeArrowheads="1"/>
          </p:cNvSpPr>
          <p:nvPr/>
        </p:nvSpPr>
        <p:spPr bwMode="auto">
          <a:xfrm>
            <a:off x="5224461" y="165735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8726" name="Text Box 146"/>
          <p:cNvSpPr txBox="1">
            <a:spLocks noChangeArrowheads="1"/>
          </p:cNvSpPr>
          <p:nvPr/>
        </p:nvSpPr>
        <p:spPr bwMode="auto">
          <a:xfrm>
            <a:off x="5035549" y="1219203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2</a:t>
            </a:r>
          </a:p>
        </p:txBody>
      </p:sp>
      <p:sp>
        <p:nvSpPr>
          <p:cNvPr id="28727" name="Text Box 147"/>
          <p:cNvSpPr txBox="1">
            <a:spLocks noChangeArrowheads="1"/>
          </p:cNvSpPr>
          <p:nvPr/>
        </p:nvSpPr>
        <p:spPr bwMode="auto">
          <a:xfrm>
            <a:off x="5753101" y="1639891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8</a:t>
            </a:r>
          </a:p>
        </p:txBody>
      </p:sp>
      <p:sp>
        <p:nvSpPr>
          <p:cNvPr id="28728" name="Text Box 148"/>
          <p:cNvSpPr txBox="1">
            <a:spLocks noChangeArrowheads="1"/>
          </p:cNvSpPr>
          <p:nvPr/>
        </p:nvSpPr>
        <p:spPr bwMode="auto">
          <a:xfrm>
            <a:off x="6683377" y="2252667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8</a:t>
            </a:r>
          </a:p>
        </p:txBody>
      </p:sp>
      <p:sp>
        <p:nvSpPr>
          <p:cNvPr id="28729" name="Text Box 149"/>
          <p:cNvSpPr txBox="1">
            <a:spLocks noChangeArrowheads="1"/>
          </p:cNvSpPr>
          <p:nvPr/>
        </p:nvSpPr>
        <p:spPr bwMode="auto">
          <a:xfrm>
            <a:off x="7013573" y="2125667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2</a:t>
            </a:r>
          </a:p>
        </p:txBody>
      </p:sp>
      <p:sp>
        <p:nvSpPr>
          <p:cNvPr id="28730" name="Text Box 150"/>
          <p:cNvSpPr txBox="1">
            <a:spLocks noChangeArrowheads="1"/>
          </p:cNvSpPr>
          <p:nvPr/>
        </p:nvSpPr>
        <p:spPr bwMode="auto">
          <a:xfrm>
            <a:off x="5467353" y="285115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15</a:t>
            </a:r>
          </a:p>
        </p:txBody>
      </p:sp>
      <p:sp>
        <p:nvSpPr>
          <p:cNvPr id="28731" name="Text Box 151"/>
          <p:cNvSpPr txBox="1">
            <a:spLocks noChangeArrowheads="1"/>
          </p:cNvSpPr>
          <p:nvPr/>
        </p:nvSpPr>
        <p:spPr bwMode="auto">
          <a:xfrm>
            <a:off x="7540625" y="2371727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8732" name="Text Box 152"/>
          <p:cNvSpPr txBox="1">
            <a:spLocks noChangeArrowheads="1"/>
          </p:cNvSpPr>
          <p:nvPr/>
        </p:nvSpPr>
        <p:spPr bwMode="auto">
          <a:xfrm>
            <a:off x="7556501" y="172085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2</a:t>
            </a:r>
          </a:p>
        </p:txBody>
      </p:sp>
      <p:sp>
        <p:nvSpPr>
          <p:cNvPr id="806041" name="AutoShape 153"/>
          <p:cNvSpPr>
            <a:spLocks/>
          </p:cNvSpPr>
          <p:nvPr/>
        </p:nvSpPr>
        <p:spPr bwMode="auto">
          <a:xfrm>
            <a:off x="1909765" y="3613147"/>
            <a:ext cx="396875" cy="2986088"/>
          </a:xfrm>
          <a:prstGeom prst="leftBrace">
            <a:avLst>
              <a:gd name="adj1" fmla="val 627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806042" name="Text Box 154"/>
          <p:cNvSpPr txBox="1">
            <a:spLocks noChangeArrowheads="1"/>
          </p:cNvSpPr>
          <p:nvPr/>
        </p:nvSpPr>
        <p:spPr bwMode="auto">
          <a:xfrm>
            <a:off x="914401" y="4827592"/>
            <a:ext cx="1158875" cy="646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/>
              <a:t>Cost contours</a:t>
            </a:r>
          </a:p>
        </p:txBody>
      </p:sp>
      <p:sp>
        <p:nvSpPr>
          <p:cNvPr id="28735" name="Text Box 155"/>
          <p:cNvSpPr txBox="1">
            <a:spLocks noChangeArrowheads="1"/>
          </p:cNvSpPr>
          <p:nvPr/>
        </p:nvSpPr>
        <p:spPr bwMode="auto">
          <a:xfrm>
            <a:off x="6134101" y="182721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5956" grpId="0" animBg="1"/>
      <p:bldP spid="805958" grpId="0" animBg="1"/>
      <p:bldP spid="805959" grpId="0" animBg="1"/>
      <p:bldP spid="805960" grpId="0" animBg="1"/>
      <p:bldP spid="805993" grpId="0"/>
      <p:bldP spid="805994" grpId="0"/>
      <p:bldP spid="805995" grpId="0"/>
      <p:bldP spid="805996" grpId="0" animBg="1"/>
      <p:bldP spid="805997" grpId="0" animBg="1"/>
      <p:bldP spid="805998" grpId="0"/>
      <p:bldP spid="805999" grpId="0" animBg="1"/>
      <p:bldP spid="806000" grpId="0" animBg="1"/>
      <p:bldP spid="806001" grpId="0" animBg="1"/>
      <p:bldP spid="806002" grpId="0"/>
      <p:bldP spid="806003" grpId="0"/>
      <p:bldP spid="806004" grpId="0"/>
      <p:bldP spid="806005" grpId="0" animBg="1"/>
      <p:bldP spid="806006" grpId="0" animBg="1"/>
      <p:bldP spid="806007" grpId="0" animBg="1"/>
      <p:bldP spid="806008" grpId="0" animBg="1"/>
      <p:bldP spid="806009" grpId="0" animBg="1"/>
      <p:bldP spid="806010" grpId="0" animBg="1"/>
      <p:bldP spid="806011" grpId="0" animBg="1"/>
      <p:bldP spid="806012" grpId="0"/>
      <p:bldP spid="806013" grpId="0"/>
      <p:bldP spid="806014" grpId="0" animBg="1"/>
      <p:bldP spid="806015" grpId="0" animBg="1"/>
      <p:bldP spid="806016" grpId="0"/>
      <p:bldP spid="806017" grpId="0" animBg="1"/>
      <p:bldP spid="806018" grpId="0" animBg="1"/>
      <p:bldP spid="806019" grpId="0"/>
      <p:bldP spid="806020" grpId="0"/>
      <p:bldP spid="806021" grpId="0" animBg="1"/>
      <p:bldP spid="806022" grpId="0" animBg="1"/>
      <p:bldP spid="806023" grpId="0" animBg="1"/>
      <p:bldP spid="806024" grpId="0" animBg="1"/>
      <p:bldP spid="806025" grpId="0"/>
      <p:bldP spid="806026" grpId="0"/>
      <p:bldP spid="806027" grpId="0" animBg="1"/>
      <p:bldP spid="806029" grpId="0"/>
      <p:bldP spid="806041" grpId="0" animBg="1"/>
      <p:bldP spid="80604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91205" y="1447806"/>
            <a:ext cx="5791199" cy="4343399"/>
          </a:xfrm>
          <a:prstGeom prst="rect">
            <a:avLst/>
          </a:prstGeom>
          <a:noFill/>
        </p:spPr>
      </p:pic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Today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406400" y="1397003"/>
            <a:ext cx="9499600" cy="472916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3200" dirty="0"/>
              <a:t>Agents and Environment</a:t>
            </a:r>
          </a:p>
          <a:p>
            <a:pPr eaLnBrk="1" hangingPunct="1">
              <a:lnSpc>
                <a:spcPct val="90000"/>
              </a:lnSpc>
            </a:pPr>
            <a:endParaRPr lang="en-US" sz="3200" dirty="0"/>
          </a:p>
          <a:p>
            <a:pPr eaLnBrk="1" hangingPunct="1">
              <a:lnSpc>
                <a:spcPct val="90000"/>
              </a:lnSpc>
            </a:pPr>
            <a:r>
              <a:rPr lang="en-US" sz="3200" dirty="0"/>
              <a:t>Search Problems</a:t>
            </a:r>
          </a:p>
          <a:p>
            <a:pPr eaLnBrk="1" hangingPunct="1">
              <a:lnSpc>
                <a:spcPct val="90000"/>
              </a:lnSpc>
            </a:pPr>
            <a:endParaRPr lang="en-US" sz="3200" dirty="0"/>
          </a:p>
          <a:p>
            <a:pPr eaLnBrk="1" hangingPunct="1">
              <a:lnSpc>
                <a:spcPct val="90000"/>
              </a:lnSpc>
            </a:pPr>
            <a:r>
              <a:rPr lang="en-US" sz="3200" dirty="0"/>
              <a:t>Uninformed Search Methods</a:t>
            </a:r>
          </a:p>
          <a:p>
            <a:pPr lvl="1">
              <a:lnSpc>
                <a:spcPct val="90000"/>
              </a:lnSpc>
            </a:pPr>
            <a:endParaRPr lang="en-US" sz="500" dirty="0"/>
          </a:p>
          <a:p>
            <a:pPr lvl="1" eaLnBrk="1" hangingPunct="1">
              <a:lnSpc>
                <a:spcPct val="90000"/>
              </a:lnSpc>
            </a:pPr>
            <a:r>
              <a:rPr lang="en-US" sz="2800" dirty="0"/>
              <a:t>Depth-First Search</a:t>
            </a:r>
          </a:p>
          <a:p>
            <a:pPr lvl="1" eaLnBrk="1" hangingPunct="1">
              <a:lnSpc>
                <a:spcPct val="90000"/>
              </a:lnSpc>
            </a:pPr>
            <a:endParaRPr lang="en-US" sz="500" dirty="0"/>
          </a:p>
          <a:p>
            <a:pPr lvl="1" eaLnBrk="1" hangingPunct="1">
              <a:lnSpc>
                <a:spcPct val="90000"/>
              </a:lnSpc>
            </a:pPr>
            <a:r>
              <a:rPr lang="en-US" sz="2800" dirty="0"/>
              <a:t>Breadth-First Search</a:t>
            </a:r>
          </a:p>
          <a:p>
            <a:pPr lvl="1" eaLnBrk="1" hangingPunct="1">
              <a:lnSpc>
                <a:spcPct val="90000"/>
              </a:lnSpc>
            </a:pPr>
            <a:endParaRPr lang="en-US" sz="500" dirty="0"/>
          </a:p>
          <a:p>
            <a:pPr lvl="1" eaLnBrk="1" hangingPunct="1">
              <a:lnSpc>
                <a:spcPct val="90000"/>
              </a:lnSpc>
            </a:pPr>
            <a:r>
              <a:rPr lang="en-US" sz="2800" dirty="0"/>
              <a:t>Uniform-Cost Search</a:t>
            </a:r>
          </a:p>
          <a:p>
            <a:pPr lvl="1" eaLnBrk="1" hangingPunct="1">
              <a:lnSpc>
                <a:spcPct val="90000"/>
              </a:lnSpc>
            </a:pPr>
            <a:endParaRPr lang="en-US" sz="2800" dirty="0"/>
          </a:p>
          <a:p>
            <a:pPr eaLnBrk="1" hangingPunct="1">
              <a:lnSpc>
                <a:spcPct val="90000"/>
              </a:lnSpc>
            </a:pPr>
            <a:endParaRPr lang="en-US" sz="3200" dirty="0"/>
          </a:p>
          <a:p>
            <a:pPr eaLnBrk="1" hangingPunct="1">
              <a:lnSpc>
                <a:spcPct val="90000"/>
              </a:lnSpc>
            </a:pPr>
            <a:endParaRPr lang="en-US" sz="320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Cost Search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55520" y="548640"/>
            <a:ext cx="7802880" cy="58521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4DD9D8-326B-4CF6-A3DE-D226A68EFD92}"/>
              </a:ext>
            </a:extLst>
          </p:cNvPr>
          <p:cNvSpPr txBox="1"/>
          <p:nvPr/>
        </p:nvSpPr>
        <p:spPr>
          <a:xfrm>
            <a:off x="225739" y="-1696"/>
            <a:ext cx="11351907" cy="6010233"/>
          </a:xfrm>
          <a:prstGeom prst="rect">
            <a:avLst/>
          </a:prstGeom>
          <a:noFill/>
          <a:ln>
            <a:noFill/>
          </a:ln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300" dirty="0">
                <a:solidFill>
                  <a:schemeClr val="accent2"/>
                </a:solidFill>
              </a:rPr>
              <a:t>function</a:t>
            </a:r>
            <a:r>
              <a:rPr lang="en-US" sz="2300" b="1" dirty="0"/>
              <a:t> </a:t>
            </a:r>
            <a:r>
              <a:rPr lang="en-US" sz="2300" dirty="0">
                <a:solidFill>
                  <a:srgbClr val="008000"/>
                </a:solidFill>
              </a:rPr>
              <a:t>GRAPH_SEARCH</a:t>
            </a:r>
            <a:r>
              <a:rPr lang="en-US" sz="2300" dirty="0"/>
              <a:t>(</a:t>
            </a:r>
            <a:r>
              <a:rPr lang="en-US" sz="2300" dirty="0">
                <a:solidFill>
                  <a:srgbClr val="0000FF"/>
                </a:solidFill>
              </a:rPr>
              <a:t>problem</a:t>
            </a:r>
            <a:r>
              <a:rPr lang="en-US" sz="2300" dirty="0"/>
              <a:t>) </a:t>
            </a:r>
            <a:r>
              <a:rPr lang="en-US" sz="2300" dirty="0">
                <a:solidFill>
                  <a:schemeClr val="accent2"/>
                </a:solidFill>
              </a:rPr>
              <a:t>returns</a:t>
            </a:r>
            <a:r>
              <a:rPr lang="en-US" sz="2300" b="1" dirty="0"/>
              <a:t> </a:t>
            </a:r>
            <a:r>
              <a:rPr lang="en-US" sz="2300" dirty="0"/>
              <a:t>a solution, or failure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     initialize the </a:t>
            </a:r>
            <a:r>
              <a:rPr lang="en-US" sz="2300" dirty="0">
                <a:solidFill>
                  <a:srgbClr val="0000FF"/>
                </a:solidFill>
              </a:rPr>
              <a:t>explored set</a:t>
            </a:r>
            <a:r>
              <a:rPr lang="en-US" sz="2300" dirty="0"/>
              <a:t> to be empty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     initialize the </a:t>
            </a:r>
            <a:r>
              <a:rPr lang="en-US" sz="2300" dirty="0">
                <a:solidFill>
                  <a:srgbClr val="0000FF"/>
                </a:solidFill>
              </a:rPr>
              <a:t>frontier</a:t>
            </a:r>
            <a:r>
              <a:rPr lang="en-US" sz="2300" dirty="0"/>
              <a:t> as a specific work list (stack, queue, priority queue)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     add initial state of </a:t>
            </a:r>
            <a:r>
              <a:rPr lang="en-US" sz="2300" dirty="0">
                <a:solidFill>
                  <a:srgbClr val="0000FF"/>
                </a:solidFill>
              </a:rPr>
              <a:t>problem </a:t>
            </a:r>
            <a:r>
              <a:rPr lang="en-US" sz="2300" dirty="0"/>
              <a:t>to</a:t>
            </a:r>
            <a:r>
              <a:rPr lang="en-US" sz="2300" dirty="0">
                <a:solidFill>
                  <a:srgbClr val="0000FF"/>
                </a:solidFill>
              </a:rPr>
              <a:t> frontier</a:t>
            </a:r>
            <a:br>
              <a:rPr lang="en-US" sz="2300" dirty="0"/>
            </a:br>
            <a:r>
              <a:rPr lang="en-US" sz="2300" dirty="0"/>
              <a:t>     </a:t>
            </a:r>
            <a:r>
              <a:rPr lang="en-US" sz="2300" dirty="0">
                <a:solidFill>
                  <a:schemeClr val="accent2"/>
                </a:solidFill>
              </a:rPr>
              <a:t>loop do </a:t>
            </a:r>
          </a:p>
          <a:p>
            <a:pPr>
              <a:lnSpc>
                <a:spcPct val="120000"/>
              </a:lnSpc>
            </a:pPr>
            <a:r>
              <a:rPr lang="en-US" sz="2300" b="1" dirty="0"/>
              <a:t>             </a:t>
            </a:r>
            <a:r>
              <a:rPr lang="en-US" sz="2300" dirty="0">
                <a:solidFill>
                  <a:schemeClr val="accent2"/>
                </a:solidFill>
              </a:rPr>
              <a:t>if</a:t>
            </a:r>
            <a:r>
              <a:rPr lang="en-US" sz="2300" b="1" dirty="0"/>
              <a:t> </a:t>
            </a:r>
            <a:r>
              <a:rPr lang="en-US" sz="2300" dirty="0"/>
              <a:t>the</a:t>
            </a:r>
            <a:r>
              <a:rPr lang="en-US" sz="2300" dirty="0">
                <a:solidFill>
                  <a:srgbClr val="0000FF"/>
                </a:solidFill>
              </a:rPr>
              <a:t> frontier </a:t>
            </a:r>
            <a:r>
              <a:rPr lang="en-US" sz="2300" dirty="0"/>
              <a:t>is empty </a:t>
            </a:r>
            <a:r>
              <a:rPr lang="en-US" sz="2300" dirty="0">
                <a:solidFill>
                  <a:schemeClr val="accent2"/>
                </a:solidFill>
              </a:rPr>
              <a:t>then</a:t>
            </a:r>
            <a:r>
              <a:rPr lang="en-US" sz="2300" b="1" dirty="0">
                <a:solidFill>
                  <a:srgbClr val="CC00CC"/>
                </a:solidFill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300" b="1" dirty="0">
                <a:solidFill>
                  <a:srgbClr val="CC00CC"/>
                </a:solidFill>
              </a:rPr>
              <a:t>                     </a:t>
            </a:r>
            <a:r>
              <a:rPr lang="en-US" sz="2300" dirty="0">
                <a:solidFill>
                  <a:schemeClr val="accent2"/>
                </a:solidFill>
              </a:rPr>
              <a:t>return</a:t>
            </a:r>
            <a:r>
              <a:rPr lang="en-US" sz="2300" b="1" dirty="0">
                <a:solidFill>
                  <a:srgbClr val="CC00CC"/>
                </a:solidFill>
              </a:rPr>
              <a:t> </a:t>
            </a:r>
            <a:r>
              <a:rPr lang="en-US" sz="2300" dirty="0"/>
              <a:t>failure</a:t>
            </a:r>
            <a:br>
              <a:rPr lang="en-US" sz="2300" dirty="0"/>
            </a:br>
            <a:r>
              <a:rPr lang="en-US" sz="2300" dirty="0"/>
              <a:t>             choose a </a:t>
            </a:r>
            <a:r>
              <a:rPr lang="en-US" sz="2300" dirty="0">
                <a:solidFill>
                  <a:srgbClr val="0000FF"/>
                </a:solidFill>
              </a:rPr>
              <a:t>node</a:t>
            </a:r>
            <a:r>
              <a:rPr lang="en-US" sz="2300" dirty="0"/>
              <a:t> and remove it from the </a:t>
            </a:r>
            <a:r>
              <a:rPr lang="en-US" sz="2300" dirty="0">
                <a:solidFill>
                  <a:srgbClr val="0000FF"/>
                </a:solidFill>
              </a:rPr>
              <a:t>frontier</a:t>
            </a:r>
            <a:br>
              <a:rPr lang="en-US" sz="2300" dirty="0"/>
            </a:br>
            <a:r>
              <a:rPr lang="en-US" sz="2300" dirty="0"/>
              <a:t>             </a:t>
            </a:r>
            <a:r>
              <a:rPr lang="en-US" sz="2300" dirty="0">
                <a:solidFill>
                  <a:schemeClr val="accent2"/>
                </a:solidFill>
              </a:rPr>
              <a:t>if</a:t>
            </a:r>
            <a:r>
              <a:rPr lang="en-US" sz="2300" b="1" dirty="0"/>
              <a:t> </a:t>
            </a:r>
            <a:r>
              <a:rPr lang="en-US" sz="2300" dirty="0"/>
              <a:t>the </a:t>
            </a:r>
            <a:r>
              <a:rPr lang="en-US" sz="2300" dirty="0">
                <a:solidFill>
                  <a:srgbClr val="0000FF"/>
                </a:solidFill>
              </a:rPr>
              <a:t>node</a:t>
            </a:r>
            <a:r>
              <a:rPr lang="en-US" sz="2300" dirty="0"/>
              <a:t> contains a goal state </a:t>
            </a:r>
            <a:r>
              <a:rPr lang="en-US" sz="2300" dirty="0">
                <a:solidFill>
                  <a:schemeClr val="accent2"/>
                </a:solidFill>
              </a:rPr>
              <a:t>then</a:t>
            </a:r>
            <a:r>
              <a:rPr lang="en-US" sz="2300" b="1" dirty="0">
                <a:solidFill>
                  <a:srgbClr val="CC00CC"/>
                </a:solidFill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300" b="1" dirty="0">
                <a:solidFill>
                  <a:srgbClr val="CC00CC"/>
                </a:solidFill>
              </a:rPr>
              <a:t>                     </a:t>
            </a:r>
            <a:r>
              <a:rPr lang="en-US" sz="2300" dirty="0">
                <a:solidFill>
                  <a:schemeClr val="accent2"/>
                </a:solidFill>
              </a:rPr>
              <a:t>return</a:t>
            </a:r>
            <a:r>
              <a:rPr lang="en-US" sz="2300" b="1" dirty="0">
                <a:solidFill>
                  <a:srgbClr val="CC00CC"/>
                </a:solidFill>
              </a:rPr>
              <a:t> </a:t>
            </a:r>
            <a:r>
              <a:rPr lang="en-US" sz="2300" dirty="0"/>
              <a:t>the corresponding solution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             add the </a:t>
            </a:r>
            <a:r>
              <a:rPr lang="en-US" sz="2300" dirty="0">
                <a:solidFill>
                  <a:srgbClr val="0000FF"/>
                </a:solidFill>
              </a:rPr>
              <a:t>node </a:t>
            </a:r>
            <a:r>
              <a:rPr lang="en-US" sz="2300" dirty="0"/>
              <a:t>state to the </a:t>
            </a:r>
            <a:r>
              <a:rPr lang="en-US" sz="2300" dirty="0">
                <a:solidFill>
                  <a:srgbClr val="0000FF"/>
                </a:solidFill>
              </a:rPr>
              <a:t>explored set</a:t>
            </a:r>
            <a:endParaRPr lang="en-US" sz="2300" dirty="0"/>
          </a:p>
          <a:p>
            <a:pPr>
              <a:lnSpc>
                <a:spcPct val="120000"/>
              </a:lnSpc>
            </a:pPr>
            <a:r>
              <a:rPr lang="en-US" sz="2300" dirty="0"/>
              <a:t>             for each resulting </a:t>
            </a:r>
            <a:r>
              <a:rPr lang="en-US" sz="2300" dirty="0">
                <a:solidFill>
                  <a:srgbClr val="0000FF"/>
                </a:solidFill>
              </a:rPr>
              <a:t>child</a:t>
            </a:r>
            <a:r>
              <a:rPr lang="en-US" sz="2300" dirty="0"/>
              <a:t> from node</a:t>
            </a:r>
            <a:endParaRPr lang="en-US" sz="2300" dirty="0">
              <a:solidFill>
                <a:srgbClr val="0000FF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300" dirty="0"/>
              <a:t>                     if the </a:t>
            </a:r>
            <a:r>
              <a:rPr lang="en-US" sz="2300" dirty="0">
                <a:solidFill>
                  <a:srgbClr val="0000FF"/>
                </a:solidFill>
              </a:rPr>
              <a:t>child </a:t>
            </a:r>
            <a:r>
              <a:rPr lang="en-US" sz="2300" dirty="0"/>
              <a:t>state is not already in the </a:t>
            </a:r>
            <a:r>
              <a:rPr lang="en-US" sz="2300" dirty="0">
                <a:solidFill>
                  <a:srgbClr val="0000FF"/>
                </a:solidFill>
              </a:rPr>
              <a:t>frontier</a:t>
            </a:r>
            <a:r>
              <a:rPr lang="en-US" sz="2300" dirty="0"/>
              <a:t> or </a:t>
            </a:r>
            <a:r>
              <a:rPr lang="en-US" sz="2300" dirty="0">
                <a:solidFill>
                  <a:srgbClr val="0000FF"/>
                </a:solidFill>
              </a:rPr>
              <a:t>explored set </a:t>
            </a:r>
            <a:r>
              <a:rPr lang="en-US" sz="2300" dirty="0">
                <a:solidFill>
                  <a:schemeClr val="accent2"/>
                </a:solidFill>
              </a:rPr>
              <a:t>then</a:t>
            </a:r>
            <a:endParaRPr lang="en-US" sz="2300" dirty="0"/>
          </a:p>
          <a:p>
            <a:pPr>
              <a:lnSpc>
                <a:spcPct val="120000"/>
              </a:lnSpc>
            </a:pPr>
            <a:r>
              <a:rPr lang="en-US" sz="2300" dirty="0"/>
              <a:t>                             add </a:t>
            </a:r>
            <a:r>
              <a:rPr lang="en-US" sz="2300" dirty="0">
                <a:solidFill>
                  <a:srgbClr val="0000FF"/>
                </a:solidFill>
              </a:rPr>
              <a:t>child</a:t>
            </a:r>
            <a:r>
              <a:rPr lang="en-US" sz="2300" dirty="0"/>
              <a:t> to the </a:t>
            </a:r>
            <a:r>
              <a:rPr lang="en-US" sz="2300" dirty="0">
                <a:solidFill>
                  <a:srgbClr val="0000FF"/>
                </a:solidFill>
              </a:rPr>
              <a:t>frontier</a:t>
            </a:r>
          </a:p>
        </p:txBody>
      </p:sp>
    </p:spTree>
    <p:extLst>
      <p:ext uri="{BB962C8B-B14F-4D97-AF65-F5344CB8AC3E}">
        <p14:creationId xmlns:p14="http://schemas.microsoft.com/office/powerpoint/2010/main" val="15496021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F193C30-D1A3-4582-A1BF-DDD6691A311E}"/>
              </a:ext>
            </a:extLst>
          </p:cNvPr>
          <p:cNvSpPr txBox="1"/>
          <p:nvPr/>
        </p:nvSpPr>
        <p:spPr>
          <a:xfrm>
            <a:off x="225739" y="-1696"/>
            <a:ext cx="11351907" cy="6859696"/>
          </a:xfrm>
          <a:prstGeom prst="rect">
            <a:avLst/>
          </a:prstGeom>
          <a:noFill/>
          <a:ln>
            <a:noFill/>
          </a:ln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300" dirty="0">
                <a:solidFill>
                  <a:schemeClr val="accent2"/>
                </a:solidFill>
              </a:rPr>
              <a:t>function</a:t>
            </a:r>
            <a:r>
              <a:rPr lang="en-US" sz="2300" b="1" dirty="0"/>
              <a:t> </a:t>
            </a:r>
            <a:r>
              <a:rPr lang="en-US" sz="2300" dirty="0">
                <a:solidFill>
                  <a:srgbClr val="008000"/>
                </a:solidFill>
              </a:rPr>
              <a:t>UNIFORM-COST-SEARCH</a:t>
            </a:r>
            <a:r>
              <a:rPr lang="en-US" sz="2300" dirty="0"/>
              <a:t>(</a:t>
            </a:r>
            <a:r>
              <a:rPr lang="en-US" sz="2300" dirty="0">
                <a:solidFill>
                  <a:srgbClr val="0000FF"/>
                </a:solidFill>
              </a:rPr>
              <a:t>problem</a:t>
            </a:r>
            <a:r>
              <a:rPr lang="en-US" sz="2300" dirty="0"/>
              <a:t>) </a:t>
            </a:r>
            <a:r>
              <a:rPr lang="en-US" sz="2300" dirty="0">
                <a:solidFill>
                  <a:schemeClr val="accent2"/>
                </a:solidFill>
              </a:rPr>
              <a:t>returns</a:t>
            </a:r>
            <a:r>
              <a:rPr lang="en-US" sz="2300" b="1" dirty="0"/>
              <a:t> </a:t>
            </a:r>
            <a:r>
              <a:rPr lang="en-US" sz="2300" dirty="0"/>
              <a:t>a solution, or failure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     initialize the </a:t>
            </a:r>
            <a:r>
              <a:rPr lang="en-US" sz="2300" dirty="0">
                <a:solidFill>
                  <a:srgbClr val="0000FF"/>
                </a:solidFill>
              </a:rPr>
              <a:t>explored set</a:t>
            </a:r>
            <a:r>
              <a:rPr lang="en-US" sz="2300" dirty="0"/>
              <a:t> to be empty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     initialize the </a:t>
            </a:r>
            <a:r>
              <a:rPr lang="en-US" sz="2300" dirty="0">
                <a:solidFill>
                  <a:srgbClr val="0000FF"/>
                </a:solidFill>
              </a:rPr>
              <a:t>frontier</a:t>
            </a:r>
            <a:r>
              <a:rPr lang="en-US" sz="2300" dirty="0"/>
              <a:t> as a </a:t>
            </a:r>
            <a:r>
              <a:rPr lang="en-US" sz="2300" b="1" dirty="0"/>
              <a:t>priority queue using node </a:t>
            </a:r>
            <a:r>
              <a:rPr lang="en-US" sz="2300" b="1" dirty="0" err="1"/>
              <a:t>path_cost</a:t>
            </a:r>
            <a:r>
              <a:rPr lang="en-US" sz="2300" b="1" dirty="0"/>
              <a:t> as the priority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     add initial state of </a:t>
            </a:r>
            <a:r>
              <a:rPr lang="en-US" sz="2300" dirty="0">
                <a:solidFill>
                  <a:srgbClr val="0000FF"/>
                </a:solidFill>
              </a:rPr>
              <a:t>problem </a:t>
            </a:r>
            <a:r>
              <a:rPr lang="en-US" sz="2300" dirty="0"/>
              <a:t>to</a:t>
            </a:r>
            <a:r>
              <a:rPr lang="en-US" sz="2300" dirty="0">
                <a:solidFill>
                  <a:srgbClr val="0000FF"/>
                </a:solidFill>
              </a:rPr>
              <a:t> frontier</a:t>
            </a:r>
            <a:r>
              <a:rPr lang="en-US" sz="2300" dirty="0"/>
              <a:t> </a:t>
            </a:r>
            <a:r>
              <a:rPr lang="en-US" sz="2300" b="1" dirty="0"/>
              <a:t>with </a:t>
            </a:r>
            <a:r>
              <a:rPr lang="en-US" sz="2300" b="1" dirty="0" err="1"/>
              <a:t>path_cost</a:t>
            </a:r>
            <a:r>
              <a:rPr lang="en-US" sz="2300" b="1" dirty="0"/>
              <a:t> = 0</a:t>
            </a:r>
            <a:br>
              <a:rPr lang="en-US" sz="2300" b="1" dirty="0"/>
            </a:br>
            <a:r>
              <a:rPr lang="en-US" sz="2300" dirty="0"/>
              <a:t>     </a:t>
            </a:r>
            <a:r>
              <a:rPr lang="en-US" sz="2300" dirty="0">
                <a:solidFill>
                  <a:schemeClr val="accent2"/>
                </a:solidFill>
              </a:rPr>
              <a:t>loop do </a:t>
            </a:r>
          </a:p>
          <a:p>
            <a:pPr>
              <a:lnSpc>
                <a:spcPct val="120000"/>
              </a:lnSpc>
            </a:pPr>
            <a:r>
              <a:rPr lang="en-US" sz="2300" b="1" dirty="0"/>
              <a:t>             </a:t>
            </a:r>
            <a:r>
              <a:rPr lang="en-US" sz="2300" dirty="0">
                <a:solidFill>
                  <a:schemeClr val="accent2"/>
                </a:solidFill>
              </a:rPr>
              <a:t>if</a:t>
            </a:r>
            <a:r>
              <a:rPr lang="en-US" sz="2300" b="1" dirty="0"/>
              <a:t> </a:t>
            </a:r>
            <a:r>
              <a:rPr lang="en-US" sz="2300" dirty="0"/>
              <a:t>the</a:t>
            </a:r>
            <a:r>
              <a:rPr lang="en-US" sz="2300" dirty="0">
                <a:solidFill>
                  <a:srgbClr val="0000FF"/>
                </a:solidFill>
              </a:rPr>
              <a:t> frontier </a:t>
            </a:r>
            <a:r>
              <a:rPr lang="en-US" sz="2300" dirty="0"/>
              <a:t>is empty </a:t>
            </a:r>
            <a:r>
              <a:rPr lang="en-US" sz="2300" dirty="0">
                <a:solidFill>
                  <a:schemeClr val="accent2"/>
                </a:solidFill>
              </a:rPr>
              <a:t>then</a:t>
            </a:r>
            <a:r>
              <a:rPr lang="en-US" sz="2300" b="1" dirty="0">
                <a:solidFill>
                  <a:srgbClr val="CC00CC"/>
                </a:solidFill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300" b="1" dirty="0">
                <a:solidFill>
                  <a:srgbClr val="CC00CC"/>
                </a:solidFill>
              </a:rPr>
              <a:t>                     </a:t>
            </a:r>
            <a:r>
              <a:rPr lang="en-US" sz="2300" dirty="0">
                <a:solidFill>
                  <a:schemeClr val="accent2"/>
                </a:solidFill>
              </a:rPr>
              <a:t>return</a:t>
            </a:r>
            <a:r>
              <a:rPr lang="en-US" sz="2300" b="1" dirty="0">
                <a:solidFill>
                  <a:srgbClr val="CC00CC"/>
                </a:solidFill>
              </a:rPr>
              <a:t> </a:t>
            </a:r>
            <a:r>
              <a:rPr lang="en-US" sz="2300" dirty="0"/>
              <a:t>failure</a:t>
            </a:r>
            <a:br>
              <a:rPr lang="en-US" sz="2300" dirty="0"/>
            </a:br>
            <a:r>
              <a:rPr lang="en-US" sz="2300" dirty="0"/>
              <a:t>             choose a </a:t>
            </a:r>
            <a:r>
              <a:rPr lang="en-US" sz="2300" dirty="0">
                <a:solidFill>
                  <a:srgbClr val="0000FF"/>
                </a:solidFill>
              </a:rPr>
              <a:t>node</a:t>
            </a:r>
            <a:r>
              <a:rPr lang="en-US" sz="2300" dirty="0"/>
              <a:t> and remove it from the </a:t>
            </a:r>
            <a:r>
              <a:rPr lang="en-US" sz="2300" dirty="0">
                <a:solidFill>
                  <a:srgbClr val="0000FF"/>
                </a:solidFill>
              </a:rPr>
              <a:t>frontier</a:t>
            </a:r>
            <a:br>
              <a:rPr lang="en-US" sz="2300" dirty="0"/>
            </a:br>
            <a:r>
              <a:rPr lang="en-US" sz="2300" dirty="0"/>
              <a:t>             </a:t>
            </a:r>
            <a:r>
              <a:rPr lang="en-US" sz="2300" dirty="0">
                <a:solidFill>
                  <a:schemeClr val="accent2"/>
                </a:solidFill>
              </a:rPr>
              <a:t>if</a:t>
            </a:r>
            <a:r>
              <a:rPr lang="en-US" sz="2300" b="1" dirty="0"/>
              <a:t> </a:t>
            </a:r>
            <a:r>
              <a:rPr lang="en-US" sz="2300" dirty="0"/>
              <a:t>the </a:t>
            </a:r>
            <a:r>
              <a:rPr lang="en-US" sz="2300" dirty="0">
                <a:solidFill>
                  <a:srgbClr val="0000FF"/>
                </a:solidFill>
              </a:rPr>
              <a:t>node</a:t>
            </a:r>
            <a:r>
              <a:rPr lang="en-US" sz="2300" dirty="0"/>
              <a:t> contains a goal state </a:t>
            </a:r>
            <a:r>
              <a:rPr lang="en-US" sz="2300" dirty="0">
                <a:solidFill>
                  <a:schemeClr val="accent2"/>
                </a:solidFill>
              </a:rPr>
              <a:t>then</a:t>
            </a:r>
            <a:r>
              <a:rPr lang="en-US" sz="2300" b="1" dirty="0">
                <a:solidFill>
                  <a:srgbClr val="CC00CC"/>
                </a:solidFill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300" b="1" dirty="0">
                <a:solidFill>
                  <a:srgbClr val="CC00CC"/>
                </a:solidFill>
              </a:rPr>
              <a:t>                     </a:t>
            </a:r>
            <a:r>
              <a:rPr lang="en-US" sz="2300" dirty="0">
                <a:solidFill>
                  <a:schemeClr val="accent2"/>
                </a:solidFill>
              </a:rPr>
              <a:t>return</a:t>
            </a:r>
            <a:r>
              <a:rPr lang="en-US" sz="2300" b="1" dirty="0">
                <a:solidFill>
                  <a:srgbClr val="CC00CC"/>
                </a:solidFill>
              </a:rPr>
              <a:t> </a:t>
            </a:r>
            <a:r>
              <a:rPr lang="en-US" sz="2300" dirty="0"/>
              <a:t>the corresponding solution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             add the </a:t>
            </a:r>
            <a:r>
              <a:rPr lang="en-US" sz="2300" dirty="0">
                <a:solidFill>
                  <a:srgbClr val="0000FF"/>
                </a:solidFill>
              </a:rPr>
              <a:t>node </a:t>
            </a:r>
            <a:r>
              <a:rPr lang="en-US" sz="2300" dirty="0"/>
              <a:t>state to the </a:t>
            </a:r>
            <a:r>
              <a:rPr lang="en-US" sz="2300" dirty="0">
                <a:solidFill>
                  <a:srgbClr val="0000FF"/>
                </a:solidFill>
              </a:rPr>
              <a:t>explored set</a:t>
            </a:r>
            <a:endParaRPr lang="en-US" sz="2300" dirty="0"/>
          </a:p>
          <a:p>
            <a:pPr>
              <a:lnSpc>
                <a:spcPct val="120000"/>
              </a:lnSpc>
            </a:pPr>
            <a:r>
              <a:rPr lang="en-US" sz="2300" dirty="0"/>
              <a:t>             for each resulting </a:t>
            </a:r>
            <a:r>
              <a:rPr lang="en-US" sz="2300" dirty="0">
                <a:solidFill>
                  <a:srgbClr val="0000FF"/>
                </a:solidFill>
              </a:rPr>
              <a:t>child</a:t>
            </a:r>
            <a:r>
              <a:rPr lang="en-US" sz="2300" dirty="0"/>
              <a:t> from node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                     if the </a:t>
            </a:r>
            <a:r>
              <a:rPr lang="en-US" sz="2300" dirty="0">
                <a:solidFill>
                  <a:srgbClr val="0000FF"/>
                </a:solidFill>
              </a:rPr>
              <a:t>child </a:t>
            </a:r>
            <a:r>
              <a:rPr lang="en-US" sz="2300" dirty="0"/>
              <a:t>state is not already in the </a:t>
            </a:r>
            <a:r>
              <a:rPr lang="en-US" sz="2300" dirty="0">
                <a:solidFill>
                  <a:srgbClr val="0000FF"/>
                </a:solidFill>
              </a:rPr>
              <a:t>frontier</a:t>
            </a:r>
            <a:r>
              <a:rPr lang="en-US" sz="2300" dirty="0"/>
              <a:t> or </a:t>
            </a:r>
            <a:r>
              <a:rPr lang="en-US" sz="2300" dirty="0">
                <a:solidFill>
                  <a:srgbClr val="0000FF"/>
                </a:solidFill>
              </a:rPr>
              <a:t>explored set </a:t>
            </a:r>
            <a:r>
              <a:rPr lang="en-US" sz="2300" dirty="0">
                <a:solidFill>
                  <a:schemeClr val="accent2"/>
                </a:solidFill>
              </a:rPr>
              <a:t>then</a:t>
            </a:r>
            <a:endParaRPr lang="en-US" sz="2300" dirty="0"/>
          </a:p>
          <a:p>
            <a:pPr>
              <a:lnSpc>
                <a:spcPct val="120000"/>
              </a:lnSpc>
            </a:pPr>
            <a:r>
              <a:rPr lang="en-US" sz="2300" dirty="0"/>
              <a:t>                             add </a:t>
            </a:r>
            <a:r>
              <a:rPr lang="en-US" sz="2300" dirty="0">
                <a:solidFill>
                  <a:srgbClr val="0000FF"/>
                </a:solidFill>
              </a:rPr>
              <a:t>child</a:t>
            </a:r>
            <a:r>
              <a:rPr lang="en-US" sz="2300" dirty="0"/>
              <a:t> to the </a:t>
            </a:r>
            <a:r>
              <a:rPr lang="en-US" sz="2300" dirty="0">
                <a:solidFill>
                  <a:srgbClr val="0000FF"/>
                </a:solidFill>
              </a:rPr>
              <a:t>frontier</a:t>
            </a:r>
          </a:p>
          <a:p>
            <a:pPr>
              <a:lnSpc>
                <a:spcPct val="120000"/>
              </a:lnSpc>
            </a:pPr>
            <a:r>
              <a:rPr lang="en-US" sz="2300" dirty="0"/>
              <a:t>                     </a:t>
            </a:r>
            <a:r>
              <a:rPr lang="en-US" sz="2300" b="1" dirty="0"/>
              <a:t>else if the </a:t>
            </a:r>
            <a:r>
              <a:rPr lang="en-US" sz="2300" b="1" dirty="0">
                <a:solidFill>
                  <a:srgbClr val="0000FF"/>
                </a:solidFill>
              </a:rPr>
              <a:t>child</a:t>
            </a:r>
            <a:r>
              <a:rPr lang="en-US" sz="2300" b="1" dirty="0"/>
              <a:t> is already in the </a:t>
            </a:r>
            <a:r>
              <a:rPr lang="en-US" sz="2300" b="1" dirty="0">
                <a:solidFill>
                  <a:srgbClr val="0000FF"/>
                </a:solidFill>
              </a:rPr>
              <a:t>frontier</a:t>
            </a:r>
            <a:r>
              <a:rPr lang="en-US" sz="2300" b="1" dirty="0"/>
              <a:t> with higher </a:t>
            </a:r>
            <a:r>
              <a:rPr lang="en-US" sz="2300" b="1" dirty="0" err="1"/>
              <a:t>path_cost</a:t>
            </a:r>
            <a:r>
              <a:rPr lang="en-US" sz="2300" b="1" dirty="0">
                <a:solidFill>
                  <a:srgbClr val="0000FF"/>
                </a:solidFill>
              </a:rPr>
              <a:t> </a:t>
            </a:r>
            <a:r>
              <a:rPr lang="en-US" sz="2300" b="1" dirty="0">
                <a:solidFill>
                  <a:schemeClr val="accent2"/>
                </a:solidFill>
              </a:rPr>
              <a:t>then</a:t>
            </a:r>
            <a:endParaRPr lang="en-US" sz="2300" b="1" dirty="0"/>
          </a:p>
          <a:p>
            <a:pPr>
              <a:lnSpc>
                <a:spcPct val="120000"/>
              </a:lnSpc>
            </a:pPr>
            <a:r>
              <a:rPr lang="en-US" sz="2300" b="1" dirty="0"/>
              <a:t>                             replace that </a:t>
            </a:r>
            <a:r>
              <a:rPr lang="en-US" sz="2300" b="1" dirty="0">
                <a:solidFill>
                  <a:srgbClr val="0000FF"/>
                </a:solidFill>
              </a:rPr>
              <a:t>frontier</a:t>
            </a:r>
            <a:r>
              <a:rPr lang="en-US" sz="2300" b="1" dirty="0"/>
              <a:t> node with</a:t>
            </a:r>
            <a:r>
              <a:rPr lang="en-US" sz="2300" b="1" dirty="0">
                <a:solidFill>
                  <a:srgbClr val="0000FF"/>
                </a:solidFill>
              </a:rPr>
              <a:t> child</a:t>
            </a:r>
            <a:endParaRPr lang="en-US" sz="2300" b="1" dirty="0"/>
          </a:p>
        </p:txBody>
      </p:sp>
    </p:spTree>
    <p:extLst>
      <p:ext uri="{BB962C8B-B14F-4D97-AF65-F5344CB8AC3E}">
        <p14:creationId xmlns:p14="http://schemas.microsoft.com/office/powerpoint/2010/main" val="42565329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Walk-through UCS</a:t>
            </a:r>
          </a:p>
        </p:txBody>
      </p:sp>
      <p:grpSp>
        <p:nvGrpSpPr>
          <p:cNvPr id="27652" name="Group 4"/>
          <p:cNvGrpSpPr>
            <a:grpSpLocks/>
          </p:cNvGrpSpPr>
          <p:nvPr/>
        </p:nvGrpSpPr>
        <p:grpSpPr bwMode="auto">
          <a:xfrm>
            <a:off x="6586151" y="309520"/>
            <a:ext cx="5231027" cy="3168930"/>
            <a:chOff x="768" y="720"/>
            <a:chExt cx="4176" cy="2383"/>
          </a:xfrm>
        </p:grpSpPr>
        <p:grpSp>
          <p:nvGrpSpPr>
            <p:cNvPr id="27653" name="Group 5"/>
            <p:cNvGrpSpPr>
              <a:grpSpLocks/>
            </p:cNvGrpSpPr>
            <p:nvPr/>
          </p:nvGrpSpPr>
          <p:grpSpPr bwMode="auto">
            <a:xfrm>
              <a:off x="768" y="720"/>
              <a:ext cx="4176" cy="2304"/>
              <a:chOff x="336" y="576"/>
              <a:chExt cx="4848" cy="2784"/>
            </a:xfrm>
          </p:grpSpPr>
          <p:sp>
            <p:nvSpPr>
              <p:cNvPr id="27672" name="AutoShape 6"/>
              <p:cNvSpPr>
                <a:spLocks noChangeArrowheads="1"/>
              </p:cNvSpPr>
              <p:nvPr/>
            </p:nvSpPr>
            <p:spPr bwMode="auto">
              <a:xfrm>
                <a:off x="336" y="22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dirty="0"/>
                  <a:t>START</a:t>
                </a:r>
              </a:p>
            </p:txBody>
          </p:sp>
          <p:sp>
            <p:nvSpPr>
              <p:cNvPr id="27673" name="AutoShape 7"/>
              <p:cNvSpPr>
                <a:spLocks noChangeArrowheads="1"/>
              </p:cNvSpPr>
              <p:nvPr/>
            </p:nvSpPr>
            <p:spPr bwMode="auto">
              <a:xfrm>
                <a:off x="4704" y="5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600" dirty="0"/>
                  <a:t>GOAL</a:t>
                </a:r>
              </a:p>
            </p:txBody>
          </p:sp>
          <p:sp>
            <p:nvSpPr>
              <p:cNvPr id="27674" name="AutoShape 8"/>
              <p:cNvSpPr>
                <a:spLocks noChangeArrowheads="1"/>
              </p:cNvSpPr>
              <p:nvPr/>
            </p:nvSpPr>
            <p:spPr bwMode="auto">
              <a:xfrm>
                <a:off x="1728" y="17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d</a:t>
                </a:r>
              </a:p>
            </p:txBody>
          </p:sp>
          <p:sp>
            <p:nvSpPr>
              <p:cNvPr id="27675" name="AutoShape 9"/>
              <p:cNvSpPr>
                <a:spLocks noChangeArrowheads="1"/>
              </p:cNvSpPr>
              <p:nvPr/>
            </p:nvSpPr>
            <p:spPr bwMode="auto">
              <a:xfrm>
                <a:off x="720" y="10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b</a:t>
                </a:r>
              </a:p>
            </p:txBody>
          </p:sp>
          <p:sp>
            <p:nvSpPr>
              <p:cNvPr id="27676" name="AutoShape 10"/>
              <p:cNvSpPr>
                <a:spLocks noChangeArrowheads="1"/>
              </p:cNvSpPr>
              <p:nvPr/>
            </p:nvSpPr>
            <p:spPr bwMode="auto">
              <a:xfrm>
                <a:off x="1200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p</a:t>
                </a:r>
              </a:p>
            </p:txBody>
          </p:sp>
          <p:sp>
            <p:nvSpPr>
              <p:cNvPr id="27677" name="AutoShape 11"/>
              <p:cNvSpPr>
                <a:spLocks noChangeArrowheads="1"/>
              </p:cNvSpPr>
              <p:nvPr/>
            </p:nvSpPr>
            <p:spPr bwMode="auto">
              <a:xfrm>
                <a:off x="2352" y="2880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q</a:t>
                </a:r>
              </a:p>
            </p:txBody>
          </p:sp>
          <p:sp>
            <p:nvSpPr>
              <p:cNvPr id="27678" name="AutoShape 12"/>
              <p:cNvSpPr>
                <a:spLocks noChangeArrowheads="1"/>
              </p:cNvSpPr>
              <p:nvPr/>
            </p:nvSpPr>
            <p:spPr bwMode="auto">
              <a:xfrm>
                <a:off x="2880" y="10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c</a:t>
                </a:r>
              </a:p>
            </p:txBody>
          </p:sp>
          <p:sp>
            <p:nvSpPr>
              <p:cNvPr id="27679" name="AutoShape 13"/>
              <p:cNvSpPr>
                <a:spLocks noChangeArrowheads="1"/>
              </p:cNvSpPr>
              <p:nvPr/>
            </p:nvSpPr>
            <p:spPr bwMode="auto">
              <a:xfrm>
                <a:off x="3552" y="158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e</a:t>
                </a:r>
              </a:p>
            </p:txBody>
          </p:sp>
          <p:sp>
            <p:nvSpPr>
              <p:cNvPr id="27680" name="AutoShape 14"/>
              <p:cNvSpPr>
                <a:spLocks noChangeArrowheads="1"/>
              </p:cNvSpPr>
              <p:nvPr/>
            </p:nvSpPr>
            <p:spPr bwMode="auto">
              <a:xfrm>
                <a:off x="3168" y="22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h</a:t>
                </a:r>
              </a:p>
            </p:txBody>
          </p:sp>
          <p:sp>
            <p:nvSpPr>
              <p:cNvPr id="27681" name="AutoShape 15"/>
              <p:cNvSpPr>
                <a:spLocks noChangeArrowheads="1"/>
              </p:cNvSpPr>
              <p:nvPr/>
            </p:nvSpPr>
            <p:spPr bwMode="auto">
              <a:xfrm>
                <a:off x="1584" y="62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a</a:t>
                </a:r>
              </a:p>
            </p:txBody>
          </p:sp>
          <p:sp>
            <p:nvSpPr>
              <p:cNvPr id="27682" name="AutoShape 16"/>
              <p:cNvSpPr>
                <a:spLocks noChangeArrowheads="1"/>
              </p:cNvSpPr>
              <p:nvPr/>
            </p:nvSpPr>
            <p:spPr bwMode="auto">
              <a:xfrm>
                <a:off x="4560" y="1872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f</a:t>
                </a:r>
              </a:p>
            </p:txBody>
          </p:sp>
          <p:sp>
            <p:nvSpPr>
              <p:cNvPr id="27683" name="AutoShape 17"/>
              <p:cNvSpPr>
                <a:spLocks noChangeArrowheads="1"/>
              </p:cNvSpPr>
              <p:nvPr/>
            </p:nvSpPr>
            <p:spPr bwMode="auto">
              <a:xfrm>
                <a:off x="4368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r</a:t>
                </a:r>
              </a:p>
            </p:txBody>
          </p:sp>
          <p:cxnSp>
            <p:nvCxnSpPr>
              <p:cNvPr id="27684" name="AutoShape 18"/>
              <p:cNvCxnSpPr>
                <a:cxnSpLocks noChangeShapeType="1"/>
                <a:stCxn id="27672" idx="5"/>
                <a:endCxn id="27676" idx="2"/>
              </p:cNvCxnSpPr>
              <p:nvPr/>
            </p:nvCxnSpPr>
            <p:spPr bwMode="auto">
              <a:xfrm>
                <a:off x="746" y="2618"/>
                <a:ext cx="454" cy="35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5" name="AutoShape 19"/>
              <p:cNvCxnSpPr>
                <a:cxnSpLocks noChangeShapeType="1"/>
                <a:stCxn id="27676" idx="5"/>
                <a:endCxn id="27677" idx="2"/>
              </p:cNvCxnSpPr>
              <p:nvPr/>
            </p:nvCxnSpPr>
            <p:spPr bwMode="auto">
              <a:xfrm flipV="1">
                <a:off x="1610" y="3120"/>
                <a:ext cx="742" cy="2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6" name="AutoShape 20"/>
              <p:cNvCxnSpPr>
                <a:cxnSpLocks noChangeShapeType="1"/>
                <a:stCxn id="27680" idx="3"/>
                <a:endCxn id="27677" idx="7"/>
              </p:cNvCxnSpPr>
              <p:nvPr/>
            </p:nvCxnSpPr>
            <p:spPr bwMode="auto">
              <a:xfrm flipH="1">
                <a:off x="2762" y="2666"/>
                <a:ext cx="476" cy="2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7" name="AutoShape 21"/>
              <p:cNvCxnSpPr>
                <a:cxnSpLocks noChangeShapeType="1"/>
                <a:stCxn id="27680" idx="2"/>
                <a:endCxn id="27676" idx="6"/>
              </p:cNvCxnSpPr>
              <p:nvPr/>
            </p:nvCxnSpPr>
            <p:spPr bwMode="auto">
              <a:xfrm flipH="1">
                <a:off x="1680" y="2496"/>
                <a:ext cx="1488" cy="4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8" name="AutoShape 22"/>
              <p:cNvCxnSpPr>
                <a:cxnSpLocks noChangeShapeType="1"/>
                <a:stCxn id="27679" idx="4"/>
                <a:endCxn id="27680" idx="7"/>
              </p:cNvCxnSpPr>
              <p:nvPr/>
            </p:nvCxnSpPr>
            <p:spPr bwMode="auto">
              <a:xfrm flipH="1">
                <a:off x="3578" y="2064"/>
                <a:ext cx="214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9" name="AutoShape 23"/>
              <p:cNvCxnSpPr>
                <a:cxnSpLocks noChangeShapeType="1"/>
                <a:stCxn id="27679" idx="5"/>
                <a:endCxn id="27683" idx="1"/>
              </p:cNvCxnSpPr>
              <p:nvPr/>
            </p:nvCxnSpPr>
            <p:spPr bwMode="auto">
              <a:xfrm>
                <a:off x="3962" y="1994"/>
                <a:ext cx="476" cy="81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0" name="AutoShape 24"/>
              <p:cNvCxnSpPr>
                <a:cxnSpLocks noChangeShapeType="1"/>
                <a:stCxn id="27683" idx="0"/>
                <a:endCxn id="27682" idx="4"/>
              </p:cNvCxnSpPr>
              <p:nvPr/>
            </p:nvCxnSpPr>
            <p:spPr bwMode="auto">
              <a:xfrm flipV="1">
                <a:off x="4608" y="2352"/>
                <a:ext cx="192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1" name="AutoShape 25"/>
              <p:cNvCxnSpPr>
                <a:cxnSpLocks noChangeShapeType="1"/>
                <a:stCxn id="27682" idx="0"/>
                <a:endCxn id="27673" idx="4"/>
              </p:cNvCxnSpPr>
              <p:nvPr/>
            </p:nvCxnSpPr>
            <p:spPr bwMode="auto">
              <a:xfrm flipV="1">
                <a:off x="4800" y="1056"/>
                <a:ext cx="144" cy="81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2" name="AutoShape 26"/>
              <p:cNvCxnSpPr>
                <a:cxnSpLocks noChangeShapeType="1"/>
                <a:stCxn id="27672" idx="7"/>
              </p:cNvCxnSpPr>
              <p:nvPr/>
            </p:nvCxnSpPr>
            <p:spPr bwMode="auto">
              <a:xfrm flipV="1">
                <a:off x="746" y="2016"/>
                <a:ext cx="98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3" name="AutoShape 27"/>
              <p:cNvCxnSpPr>
                <a:cxnSpLocks noChangeShapeType="1"/>
                <a:stCxn id="27674" idx="1"/>
                <a:endCxn id="27675" idx="5"/>
              </p:cNvCxnSpPr>
              <p:nvPr/>
            </p:nvCxnSpPr>
            <p:spPr bwMode="auto">
              <a:xfrm flipH="1" flipV="1">
                <a:off x="1130" y="1466"/>
                <a:ext cx="668" cy="3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4" name="AutoShape 28"/>
              <p:cNvCxnSpPr>
                <a:cxnSpLocks noChangeShapeType="1"/>
                <a:endCxn id="27681" idx="2"/>
              </p:cNvCxnSpPr>
              <p:nvPr/>
            </p:nvCxnSpPr>
            <p:spPr bwMode="auto">
              <a:xfrm flipV="1">
                <a:off x="1152" y="864"/>
                <a:ext cx="43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5" name="AutoShape 29"/>
              <p:cNvCxnSpPr>
                <a:cxnSpLocks noChangeShapeType="1"/>
                <a:stCxn id="27678" idx="2"/>
                <a:endCxn id="27681" idx="6"/>
              </p:cNvCxnSpPr>
              <p:nvPr/>
            </p:nvCxnSpPr>
            <p:spPr bwMode="auto">
              <a:xfrm flipH="1" flipV="1">
                <a:off x="2064" y="864"/>
                <a:ext cx="816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6" name="AutoShape 30"/>
              <p:cNvCxnSpPr>
                <a:cxnSpLocks noChangeShapeType="1"/>
                <a:stCxn id="27674" idx="7"/>
                <a:endCxn id="27678" idx="3"/>
              </p:cNvCxnSpPr>
              <p:nvPr/>
            </p:nvCxnSpPr>
            <p:spPr bwMode="auto">
              <a:xfrm flipV="1">
                <a:off x="2138" y="1418"/>
                <a:ext cx="812" cy="42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7" name="AutoShape 31"/>
              <p:cNvCxnSpPr>
                <a:cxnSpLocks noChangeShapeType="1"/>
                <a:stCxn id="27674" idx="6"/>
                <a:endCxn id="27679" idx="2"/>
              </p:cNvCxnSpPr>
              <p:nvPr/>
            </p:nvCxnSpPr>
            <p:spPr bwMode="auto">
              <a:xfrm flipV="1">
                <a:off x="2208" y="1824"/>
                <a:ext cx="1344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8" name="AutoShape 32"/>
              <p:cNvCxnSpPr>
                <a:cxnSpLocks noChangeShapeType="1"/>
                <a:stCxn id="27682" idx="1"/>
                <a:endCxn id="27678" idx="6"/>
              </p:cNvCxnSpPr>
              <p:nvPr/>
            </p:nvCxnSpPr>
            <p:spPr bwMode="auto">
              <a:xfrm rot="5400000" flipH="1">
                <a:off x="3648" y="960"/>
                <a:ext cx="694" cy="1270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9" name="AutoShape 33"/>
              <p:cNvCxnSpPr>
                <a:cxnSpLocks noChangeShapeType="1"/>
                <a:stCxn id="27672" idx="6"/>
                <a:endCxn id="27679" idx="3"/>
              </p:cNvCxnSpPr>
              <p:nvPr/>
            </p:nvCxnSpPr>
            <p:spPr bwMode="auto">
              <a:xfrm flipV="1">
                <a:off x="816" y="1994"/>
                <a:ext cx="2806" cy="454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</p:grpSp>
        <p:sp>
          <p:nvSpPr>
            <p:cNvPr id="27654" name="Text Box 34"/>
            <p:cNvSpPr txBox="1">
              <a:spLocks noChangeArrowheads="1"/>
            </p:cNvSpPr>
            <p:nvPr/>
          </p:nvSpPr>
          <p:spPr bwMode="auto">
            <a:xfrm>
              <a:off x="1440" y="858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sp>
          <p:nvSpPr>
            <p:cNvPr id="27655" name="Text Box 35"/>
            <p:cNvSpPr txBox="1">
              <a:spLocks noChangeArrowheads="1"/>
            </p:cNvSpPr>
            <p:nvPr/>
          </p:nvSpPr>
          <p:spPr bwMode="auto">
            <a:xfrm>
              <a:off x="2544" y="1968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9</a:t>
              </a:r>
            </a:p>
          </p:txBody>
        </p:sp>
        <p:sp>
          <p:nvSpPr>
            <p:cNvPr id="27656" name="Text Box 36"/>
            <p:cNvSpPr txBox="1">
              <a:spLocks noChangeArrowheads="1"/>
            </p:cNvSpPr>
            <p:nvPr/>
          </p:nvSpPr>
          <p:spPr bwMode="auto">
            <a:xfrm>
              <a:off x="4032" y="2016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sp>
          <p:nvSpPr>
            <p:cNvPr id="27657" name="Text Box 37"/>
            <p:cNvSpPr txBox="1">
              <a:spLocks noChangeArrowheads="1"/>
            </p:cNvSpPr>
            <p:nvPr/>
          </p:nvSpPr>
          <p:spPr bwMode="auto">
            <a:xfrm>
              <a:off x="2449" y="1440"/>
              <a:ext cx="191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8</a:t>
              </a:r>
            </a:p>
          </p:txBody>
        </p:sp>
        <p:sp>
          <p:nvSpPr>
            <p:cNvPr id="27658" name="Text Box 38"/>
            <p:cNvSpPr txBox="1">
              <a:spLocks noChangeArrowheads="1"/>
            </p:cNvSpPr>
            <p:nvPr/>
          </p:nvSpPr>
          <p:spPr bwMode="auto">
            <a:xfrm>
              <a:off x="1728" y="1440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1</a:t>
              </a:r>
            </a:p>
          </p:txBody>
        </p:sp>
        <p:sp>
          <p:nvSpPr>
            <p:cNvPr id="27659" name="Text Box 39"/>
            <p:cNvSpPr txBox="1">
              <a:spLocks noChangeArrowheads="1"/>
            </p:cNvSpPr>
            <p:nvPr/>
          </p:nvSpPr>
          <p:spPr bwMode="auto">
            <a:xfrm>
              <a:off x="3648" y="1968"/>
              <a:ext cx="193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8</a:t>
              </a:r>
            </a:p>
          </p:txBody>
        </p:sp>
        <p:sp>
          <p:nvSpPr>
            <p:cNvPr id="27660" name="Text Box 40"/>
            <p:cNvSpPr txBox="1">
              <a:spLocks noChangeArrowheads="1"/>
            </p:cNvSpPr>
            <p:nvPr/>
          </p:nvSpPr>
          <p:spPr bwMode="auto">
            <a:xfrm>
              <a:off x="2592" y="906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/>
                <a:t>2</a:t>
              </a:r>
            </a:p>
          </p:txBody>
        </p:sp>
        <p:sp>
          <p:nvSpPr>
            <p:cNvPr id="27661" name="Text Box 41"/>
            <p:cNvSpPr txBox="1">
              <a:spLocks noChangeArrowheads="1"/>
            </p:cNvSpPr>
            <p:nvPr/>
          </p:nvSpPr>
          <p:spPr bwMode="auto">
            <a:xfrm>
              <a:off x="1344" y="1770"/>
              <a:ext cx="193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3</a:t>
              </a:r>
            </a:p>
          </p:txBody>
        </p:sp>
        <p:sp>
          <p:nvSpPr>
            <p:cNvPr id="27662" name="Text Box 42"/>
            <p:cNvSpPr txBox="1">
              <a:spLocks noChangeArrowheads="1"/>
            </p:cNvSpPr>
            <p:nvPr/>
          </p:nvSpPr>
          <p:spPr bwMode="auto">
            <a:xfrm>
              <a:off x="4512" y="230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sp>
          <p:nvSpPr>
            <p:cNvPr id="27663" name="Text Box 43"/>
            <p:cNvSpPr txBox="1">
              <a:spLocks noChangeArrowheads="1"/>
            </p:cNvSpPr>
            <p:nvPr/>
          </p:nvSpPr>
          <p:spPr bwMode="auto">
            <a:xfrm>
              <a:off x="3600" y="254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endParaRPr lang="en-US"/>
            </a:p>
          </p:txBody>
        </p:sp>
        <p:sp>
          <p:nvSpPr>
            <p:cNvPr id="27664" name="Text Box 44"/>
            <p:cNvSpPr txBox="1">
              <a:spLocks noChangeArrowheads="1"/>
            </p:cNvSpPr>
            <p:nvPr/>
          </p:nvSpPr>
          <p:spPr bwMode="auto">
            <a:xfrm>
              <a:off x="3024" y="254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4</a:t>
              </a:r>
            </a:p>
          </p:txBody>
        </p:sp>
        <p:sp>
          <p:nvSpPr>
            <p:cNvPr id="27665" name="Text Box 45"/>
            <p:cNvSpPr txBox="1">
              <a:spLocks noChangeArrowheads="1"/>
            </p:cNvSpPr>
            <p:nvPr/>
          </p:nvSpPr>
          <p:spPr bwMode="auto">
            <a:xfrm>
              <a:off x="2352" y="230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4</a:t>
              </a:r>
            </a:p>
          </p:txBody>
        </p:sp>
        <p:sp>
          <p:nvSpPr>
            <p:cNvPr id="27666" name="Text Box 46"/>
            <p:cNvSpPr txBox="1">
              <a:spLocks noChangeArrowheads="1"/>
            </p:cNvSpPr>
            <p:nvPr/>
          </p:nvSpPr>
          <p:spPr bwMode="auto">
            <a:xfrm>
              <a:off x="2043" y="2825"/>
              <a:ext cx="405" cy="2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/>
                <a:t>15</a:t>
              </a:r>
            </a:p>
          </p:txBody>
        </p:sp>
        <p:sp>
          <p:nvSpPr>
            <p:cNvPr id="27667" name="Text Box 47"/>
            <p:cNvSpPr txBox="1">
              <a:spLocks noChangeArrowheads="1"/>
            </p:cNvSpPr>
            <p:nvPr/>
          </p:nvSpPr>
          <p:spPr bwMode="auto">
            <a:xfrm>
              <a:off x="1248" y="2352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1</a:t>
              </a:r>
            </a:p>
          </p:txBody>
        </p:sp>
        <p:sp>
          <p:nvSpPr>
            <p:cNvPr id="27668" name="Text Box 48"/>
            <p:cNvSpPr txBox="1">
              <a:spLocks noChangeArrowheads="1"/>
            </p:cNvSpPr>
            <p:nvPr/>
          </p:nvSpPr>
          <p:spPr bwMode="auto">
            <a:xfrm>
              <a:off x="4080" y="1248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3</a:t>
              </a:r>
            </a:p>
          </p:txBody>
        </p:sp>
        <p:sp>
          <p:nvSpPr>
            <p:cNvPr id="27669" name="Text Box 49"/>
            <p:cNvSpPr txBox="1">
              <a:spLocks noChangeArrowheads="1"/>
            </p:cNvSpPr>
            <p:nvPr/>
          </p:nvSpPr>
          <p:spPr bwMode="auto">
            <a:xfrm>
              <a:off x="4704" y="134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cxnSp>
          <p:nvCxnSpPr>
            <p:cNvPr id="27670" name="AutoShape 50"/>
            <p:cNvCxnSpPr>
              <a:cxnSpLocks noChangeShapeType="1"/>
              <a:stCxn id="27677" idx="6"/>
              <a:endCxn id="27683" idx="2"/>
            </p:cNvCxnSpPr>
            <p:nvPr/>
          </p:nvCxnSpPr>
          <p:spPr bwMode="auto">
            <a:xfrm flipV="1">
              <a:off x="2918" y="2707"/>
              <a:ext cx="1323" cy="11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</p:spPr>
        </p:cxnSp>
        <p:sp>
          <p:nvSpPr>
            <p:cNvPr id="27671" name="Text Box 51"/>
            <p:cNvSpPr txBox="1">
              <a:spLocks noChangeArrowheads="1"/>
            </p:cNvSpPr>
            <p:nvPr/>
          </p:nvSpPr>
          <p:spPr bwMode="auto">
            <a:xfrm>
              <a:off x="2929" y="1578"/>
              <a:ext cx="191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/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311325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67"/>
          <p:cNvSpPr>
            <a:spLocks/>
          </p:cNvSpPr>
          <p:nvPr/>
        </p:nvSpPr>
        <p:spPr bwMode="auto">
          <a:xfrm>
            <a:off x="9347193" y="3015049"/>
            <a:ext cx="1616075" cy="2381251"/>
          </a:xfrm>
          <a:custGeom>
            <a:avLst/>
            <a:gdLst>
              <a:gd name="T0" fmla="*/ 2147483647 w 1018"/>
              <a:gd name="T1" fmla="*/ 2147483647 h 1500"/>
              <a:gd name="T2" fmla="*/ 2147483647 w 1018"/>
              <a:gd name="T3" fmla="*/ 2147483647 h 1500"/>
              <a:gd name="T4" fmla="*/ 2147483647 w 1018"/>
              <a:gd name="T5" fmla="*/ 2147483647 h 1500"/>
              <a:gd name="T6" fmla="*/ 2147483647 w 1018"/>
              <a:gd name="T7" fmla="*/ 2147483647 h 1500"/>
              <a:gd name="T8" fmla="*/ 2147483647 w 1018"/>
              <a:gd name="T9" fmla="*/ 2147483647 h 1500"/>
              <a:gd name="T10" fmla="*/ 2147483647 w 1018"/>
              <a:gd name="T11" fmla="*/ 2147483647 h 1500"/>
              <a:gd name="T12" fmla="*/ 2147483647 w 1018"/>
              <a:gd name="T13" fmla="*/ 2147483647 h 1500"/>
              <a:gd name="T14" fmla="*/ 2147483647 w 1018"/>
              <a:gd name="T15" fmla="*/ 2147483647 h 1500"/>
              <a:gd name="T16" fmla="*/ 2147483647 w 1018"/>
              <a:gd name="T17" fmla="*/ 2147483647 h 1500"/>
              <a:gd name="T18" fmla="*/ 0 w 1018"/>
              <a:gd name="T19" fmla="*/ 2147483647 h 1500"/>
              <a:gd name="T20" fmla="*/ 2147483647 w 1018"/>
              <a:gd name="T21" fmla="*/ 2147483647 h 1500"/>
              <a:gd name="T22" fmla="*/ 2147483647 w 1018"/>
              <a:gd name="T23" fmla="*/ 2147483647 h 15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018"/>
              <a:gd name="T37" fmla="*/ 0 h 1500"/>
              <a:gd name="T38" fmla="*/ 1018 w 1018"/>
              <a:gd name="T39" fmla="*/ 1500 h 1500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018" h="1500">
                <a:moveTo>
                  <a:pt x="636" y="164"/>
                </a:moveTo>
                <a:cubicBezTo>
                  <a:pt x="714" y="273"/>
                  <a:pt x="995" y="706"/>
                  <a:pt x="1018" y="842"/>
                </a:cubicBezTo>
                <a:cubicBezTo>
                  <a:pt x="963" y="845"/>
                  <a:pt x="797" y="942"/>
                  <a:pt x="772" y="978"/>
                </a:cubicBezTo>
                <a:cubicBezTo>
                  <a:pt x="771" y="1024"/>
                  <a:pt x="817" y="1372"/>
                  <a:pt x="691" y="1446"/>
                </a:cubicBezTo>
                <a:cubicBezTo>
                  <a:pt x="662" y="1493"/>
                  <a:pt x="626" y="1495"/>
                  <a:pt x="573" y="1500"/>
                </a:cubicBezTo>
                <a:cubicBezTo>
                  <a:pt x="531" y="1490"/>
                  <a:pt x="524" y="1490"/>
                  <a:pt x="492" y="1468"/>
                </a:cubicBezTo>
                <a:cubicBezTo>
                  <a:pt x="474" y="1442"/>
                  <a:pt x="433" y="1401"/>
                  <a:pt x="406" y="1382"/>
                </a:cubicBezTo>
                <a:cubicBezTo>
                  <a:pt x="370" y="1332"/>
                  <a:pt x="390" y="1355"/>
                  <a:pt x="347" y="1312"/>
                </a:cubicBezTo>
                <a:cubicBezTo>
                  <a:pt x="276" y="1241"/>
                  <a:pt x="350" y="1294"/>
                  <a:pt x="304" y="1263"/>
                </a:cubicBezTo>
                <a:cubicBezTo>
                  <a:pt x="236" y="1164"/>
                  <a:pt x="115" y="1184"/>
                  <a:pt x="0" y="1181"/>
                </a:cubicBezTo>
                <a:cubicBezTo>
                  <a:pt x="46" y="1005"/>
                  <a:pt x="460" y="338"/>
                  <a:pt x="566" y="169"/>
                </a:cubicBezTo>
                <a:cubicBezTo>
                  <a:pt x="672" y="0"/>
                  <a:pt x="622" y="165"/>
                  <a:pt x="636" y="164"/>
                </a:cubicBez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000"/>
          </a:p>
        </p:txBody>
      </p:sp>
      <p:sp>
        <p:nvSpPr>
          <p:cNvPr id="26" name="Freeform 67"/>
          <p:cNvSpPr>
            <a:spLocks/>
          </p:cNvSpPr>
          <p:nvPr/>
        </p:nvSpPr>
        <p:spPr bwMode="auto">
          <a:xfrm>
            <a:off x="9499593" y="3015056"/>
            <a:ext cx="1371600" cy="1904841"/>
          </a:xfrm>
          <a:custGeom>
            <a:avLst/>
            <a:gdLst>
              <a:gd name="T0" fmla="*/ 2147483647 w 1018"/>
              <a:gd name="T1" fmla="*/ 2147483647 h 1500"/>
              <a:gd name="T2" fmla="*/ 2147483647 w 1018"/>
              <a:gd name="T3" fmla="*/ 2147483647 h 1500"/>
              <a:gd name="T4" fmla="*/ 2147483647 w 1018"/>
              <a:gd name="T5" fmla="*/ 2147483647 h 1500"/>
              <a:gd name="T6" fmla="*/ 2147483647 w 1018"/>
              <a:gd name="T7" fmla="*/ 2147483647 h 1500"/>
              <a:gd name="T8" fmla="*/ 2147483647 w 1018"/>
              <a:gd name="T9" fmla="*/ 2147483647 h 1500"/>
              <a:gd name="T10" fmla="*/ 2147483647 w 1018"/>
              <a:gd name="T11" fmla="*/ 2147483647 h 1500"/>
              <a:gd name="T12" fmla="*/ 2147483647 w 1018"/>
              <a:gd name="T13" fmla="*/ 2147483647 h 1500"/>
              <a:gd name="T14" fmla="*/ 2147483647 w 1018"/>
              <a:gd name="T15" fmla="*/ 2147483647 h 1500"/>
              <a:gd name="T16" fmla="*/ 2147483647 w 1018"/>
              <a:gd name="T17" fmla="*/ 2147483647 h 1500"/>
              <a:gd name="T18" fmla="*/ 0 w 1018"/>
              <a:gd name="T19" fmla="*/ 2147483647 h 1500"/>
              <a:gd name="T20" fmla="*/ 2147483647 w 1018"/>
              <a:gd name="T21" fmla="*/ 2147483647 h 1500"/>
              <a:gd name="T22" fmla="*/ 2147483647 w 1018"/>
              <a:gd name="T23" fmla="*/ 2147483647 h 15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018"/>
              <a:gd name="T37" fmla="*/ 0 h 1500"/>
              <a:gd name="T38" fmla="*/ 1018 w 1018"/>
              <a:gd name="T39" fmla="*/ 1500 h 15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4833 w 10000"/>
              <a:gd name="connsiteY5" fmla="*/ 9787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986 w 10000"/>
              <a:gd name="connsiteY8" fmla="*/ 8420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4833 w 10000"/>
              <a:gd name="connsiteY5" fmla="*/ 9787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778 w 10000"/>
              <a:gd name="connsiteY8" fmla="*/ 8077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5000 w 10000"/>
              <a:gd name="connsiteY5" fmla="*/ 9615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778 w 10000"/>
              <a:gd name="connsiteY8" fmla="*/ 8077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9761"/>
              <a:gd name="connsiteX1" fmla="*/ 10000 w 10000"/>
              <a:gd name="connsiteY1" fmla="*/ 5613 h 9761"/>
              <a:gd name="connsiteX2" fmla="*/ 7583 w 10000"/>
              <a:gd name="connsiteY2" fmla="*/ 6520 h 9761"/>
              <a:gd name="connsiteX3" fmla="*/ 6667 w 10000"/>
              <a:gd name="connsiteY3" fmla="*/ 8846 h 9761"/>
              <a:gd name="connsiteX4" fmla="*/ 5556 w 10000"/>
              <a:gd name="connsiteY4" fmla="*/ 9615 h 9761"/>
              <a:gd name="connsiteX5" fmla="*/ 5000 w 10000"/>
              <a:gd name="connsiteY5" fmla="*/ 9615 h 9761"/>
              <a:gd name="connsiteX6" fmla="*/ 3988 w 10000"/>
              <a:gd name="connsiteY6" fmla="*/ 9213 h 9761"/>
              <a:gd name="connsiteX7" fmla="*/ 3409 w 10000"/>
              <a:gd name="connsiteY7" fmla="*/ 8747 h 9761"/>
              <a:gd name="connsiteX8" fmla="*/ 2778 w 10000"/>
              <a:gd name="connsiteY8" fmla="*/ 8077 h 9761"/>
              <a:gd name="connsiteX9" fmla="*/ 0 w 10000"/>
              <a:gd name="connsiteY9" fmla="*/ 7873 h 9761"/>
              <a:gd name="connsiteX10" fmla="*/ 5560 w 10000"/>
              <a:gd name="connsiteY10" fmla="*/ 1127 h 9761"/>
              <a:gd name="connsiteX11" fmla="*/ 6248 w 10000"/>
              <a:gd name="connsiteY11" fmla="*/ 1093 h 9761"/>
              <a:gd name="connsiteX0" fmla="*/ 6248 w 10000"/>
              <a:gd name="connsiteY0" fmla="*/ 1120 h 9850"/>
              <a:gd name="connsiteX1" fmla="*/ 10000 w 10000"/>
              <a:gd name="connsiteY1" fmla="*/ 5750 h 9850"/>
              <a:gd name="connsiteX2" fmla="*/ 7583 w 10000"/>
              <a:gd name="connsiteY2" fmla="*/ 6680 h 9850"/>
              <a:gd name="connsiteX3" fmla="*/ 6667 w 10000"/>
              <a:gd name="connsiteY3" fmla="*/ 9063 h 9850"/>
              <a:gd name="connsiteX4" fmla="*/ 5000 w 10000"/>
              <a:gd name="connsiteY4" fmla="*/ 9850 h 9850"/>
              <a:gd name="connsiteX5" fmla="*/ 3988 w 10000"/>
              <a:gd name="connsiteY5" fmla="*/ 9439 h 9850"/>
              <a:gd name="connsiteX6" fmla="*/ 3409 w 10000"/>
              <a:gd name="connsiteY6" fmla="*/ 8961 h 9850"/>
              <a:gd name="connsiteX7" fmla="*/ 2778 w 10000"/>
              <a:gd name="connsiteY7" fmla="*/ 8275 h 9850"/>
              <a:gd name="connsiteX8" fmla="*/ 0 w 10000"/>
              <a:gd name="connsiteY8" fmla="*/ 8066 h 9850"/>
              <a:gd name="connsiteX9" fmla="*/ 5560 w 10000"/>
              <a:gd name="connsiteY9" fmla="*/ 1155 h 9850"/>
              <a:gd name="connsiteX10" fmla="*/ 6248 w 10000"/>
              <a:gd name="connsiteY10" fmla="*/ 1120 h 9850"/>
              <a:gd name="connsiteX0" fmla="*/ 6248 w 10000"/>
              <a:gd name="connsiteY0" fmla="*/ 1137 h 10000"/>
              <a:gd name="connsiteX1" fmla="*/ 10000 w 10000"/>
              <a:gd name="connsiteY1" fmla="*/ 5838 h 10000"/>
              <a:gd name="connsiteX2" fmla="*/ 7583 w 10000"/>
              <a:gd name="connsiteY2" fmla="*/ 6782 h 10000"/>
              <a:gd name="connsiteX3" fmla="*/ 5000 w 10000"/>
              <a:gd name="connsiteY3" fmla="*/ 10000 h 10000"/>
              <a:gd name="connsiteX4" fmla="*/ 3988 w 10000"/>
              <a:gd name="connsiteY4" fmla="*/ 9583 h 10000"/>
              <a:gd name="connsiteX5" fmla="*/ 3409 w 10000"/>
              <a:gd name="connsiteY5" fmla="*/ 9097 h 10000"/>
              <a:gd name="connsiteX6" fmla="*/ 2778 w 10000"/>
              <a:gd name="connsiteY6" fmla="*/ 8401 h 10000"/>
              <a:gd name="connsiteX7" fmla="*/ 0 w 10000"/>
              <a:gd name="connsiteY7" fmla="*/ 8189 h 10000"/>
              <a:gd name="connsiteX8" fmla="*/ 5560 w 10000"/>
              <a:gd name="connsiteY8" fmla="*/ 1173 h 10000"/>
              <a:gd name="connsiteX9" fmla="*/ 6248 w 10000"/>
              <a:gd name="connsiteY9" fmla="*/ 1137 h 10000"/>
              <a:gd name="connsiteX0" fmla="*/ 6248 w 10000"/>
              <a:gd name="connsiteY0" fmla="*/ 1137 h 10000"/>
              <a:gd name="connsiteX1" fmla="*/ 10000 w 10000"/>
              <a:gd name="connsiteY1" fmla="*/ 5838 h 10000"/>
              <a:gd name="connsiteX2" fmla="*/ 7583 w 10000"/>
              <a:gd name="connsiteY2" fmla="*/ 6782 h 10000"/>
              <a:gd name="connsiteX3" fmla="*/ 6667 w 10000"/>
              <a:gd name="connsiteY3" fmla="*/ 8401 h 10000"/>
              <a:gd name="connsiteX4" fmla="*/ 5000 w 10000"/>
              <a:gd name="connsiteY4" fmla="*/ 10000 h 10000"/>
              <a:gd name="connsiteX5" fmla="*/ 3988 w 10000"/>
              <a:gd name="connsiteY5" fmla="*/ 9583 h 10000"/>
              <a:gd name="connsiteX6" fmla="*/ 3409 w 10000"/>
              <a:gd name="connsiteY6" fmla="*/ 9097 h 10000"/>
              <a:gd name="connsiteX7" fmla="*/ 2778 w 10000"/>
              <a:gd name="connsiteY7" fmla="*/ 8401 h 10000"/>
              <a:gd name="connsiteX8" fmla="*/ 0 w 10000"/>
              <a:gd name="connsiteY8" fmla="*/ 8189 h 10000"/>
              <a:gd name="connsiteX9" fmla="*/ 5560 w 10000"/>
              <a:gd name="connsiteY9" fmla="*/ 1173 h 10000"/>
              <a:gd name="connsiteX10" fmla="*/ 6248 w 10000"/>
              <a:gd name="connsiteY10" fmla="*/ 113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00" h="10000">
                <a:moveTo>
                  <a:pt x="6248" y="1137"/>
                </a:moveTo>
                <a:cubicBezTo>
                  <a:pt x="7014" y="1893"/>
                  <a:pt x="9774" y="4895"/>
                  <a:pt x="10000" y="5838"/>
                </a:cubicBezTo>
                <a:cubicBezTo>
                  <a:pt x="9460" y="5859"/>
                  <a:pt x="7829" y="6532"/>
                  <a:pt x="7583" y="6782"/>
                </a:cubicBezTo>
                <a:cubicBezTo>
                  <a:pt x="6981" y="7171"/>
                  <a:pt x="7098" y="7865"/>
                  <a:pt x="6667" y="8401"/>
                </a:cubicBezTo>
                <a:cubicBezTo>
                  <a:pt x="6237" y="8937"/>
                  <a:pt x="5400" y="9765"/>
                  <a:pt x="5000" y="10000"/>
                </a:cubicBezTo>
                <a:cubicBezTo>
                  <a:pt x="4823" y="9819"/>
                  <a:pt x="4253" y="9715"/>
                  <a:pt x="3988" y="9583"/>
                </a:cubicBezTo>
                <a:cubicBezTo>
                  <a:pt x="3635" y="9236"/>
                  <a:pt x="3831" y="9395"/>
                  <a:pt x="3409" y="9097"/>
                </a:cubicBezTo>
                <a:cubicBezTo>
                  <a:pt x="2711" y="8605"/>
                  <a:pt x="3230" y="8616"/>
                  <a:pt x="2778" y="8401"/>
                </a:cubicBezTo>
                <a:cubicBezTo>
                  <a:pt x="2110" y="7715"/>
                  <a:pt x="1130" y="8209"/>
                  <a:pt x="0" y="8189"/>
                </a:cubicBezTo>
                <a:cubicBezTo>
                  <a:pt x="452" y="6969"/>
                  <a:pt x="4519" y="2343"/>
                  <a:pt x="5560" y="1173"/>
                </a:cubicBezTo>
                <a:cubicBezTo>
                  <a:pt x="6601" y="0"/>
                  <a:pt x="6110" y="1144"/>
                  <a:pt x="6248" y="1137"/>
                </a:cubicBez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000"/>
          </a:p>
        </p:txBody>
      </p:sp>
      <p:sp>
        <p:nvSpPr>
          <p:cNvPr id="24618" name="Text Box 42"/>
          <p:cNvSpPr txBox="1">
            <a:spLocks noChangeArrowheads="1"/>
          </p:cNvSpPr>
          <p:nvPr/>
        </p:nvSpPr>
        <p:spPr bwMode="auto">
          <a:xfrm>
            <a:off x="10110786" y="3394463"/>
            <a:ext cx="274639" cy="400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/>
              <a:t>…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Uniform Cost Search (UCS) Properties</a:t>
            </a:r>
          </a:p>
        </p:txBody>
      </p:sp>
      <p:sp>
        <p:nvSpPr>
          <p:cNvPr id="38" name="Content Placeholder 37"/>
          <p:cNvSpPr>
            <a:spLocks noGrp="1"/>
          </p:cNvSpPr>
          <p:nvPr>
            <p:ph idx="1"/>
          </p:nvPr>
        </p:nvSpPr>
        <p:spPr>
          <a:xfrm>
            <a:off x="406879" y="1114042"/>
            <a:ext cx="7912101" cy="4729164"/>
          </a:xfrm>
        </p:spPr>
        <p:txBody>
          <a:bodyPr/>
          <a:lstStyle/>
          <a:p>
            <a:r>
              <a:rPr lang="en-US" sz="2400" dirty="0"/>
              <a:t>What nodes does UCS expand?</a:t>
            </a:r>
          </a:p>
          <a:p>
            <a:pPr lvl="1"/>
            <a:r>
              <a:rPr lang="en-US" dirty="0"/>
              <a:t>Processes all nodes with cost less than cheapest solution!</a:t>
            </a:r>
          </a:p>
          <a:p>
            <a:pPr lvl="1"/>
            <a:r>
              <a:rPr lang="en-US" dirty="0"/>
              <a:t>If that solution costs </a:t>
            </a:r>
            <a:r>
              <a:rPr lang="en-US" i="1" dirty="0">
                <a:latin typeface="Times New Roman" pitchFamily="18" charset="0"/>
              </a:rPr>
              <a:t>C* </a:t>
            </a:r>
            <a:r>
              <a:rPr lang="en-US" dirty="0"/>
              <a:t>and arcs cost at least </a:t>
            </a:r>
            <a:r>
              <a:rPr lang="en-US" i="1" dirty="0">
                <a:latin typeface="Times New Roman" pitchFamily="18" charset="0"/>
                <a:sym typeface="Symbol" pitchFamily="18" charset="2"/>
              </a:rPr>
              <a:t> </a:t>
            </a:r>
            <a:r>
              <a:rPr lang="en-US" i="1" dirty="0">
                <a:sym typeface="Symbol" pitchFamily="18" charset="2"/>
              </a:rPr>
              <a:t>,</a:t>
            </a:r>
            <a:r>
              <a:rPr lang="en-US" i="1" dirty="0">
                <a:latin typeface="Times New Roman" pitchFamily="18" charset="0"/>
                <a:sym typeface="Symbol" pitchFamily="18" charset="2"/>
              </a:rPr>
              <a:t> </a:t>
            </a:r>
            <a:r>
              <a:rPr lang="en-US" dirty="0">
                <a:sym typeface="Symbol" pitchFamily="18" charset="2"/>
              </a:rPr>
              <a:t>then the “effective depth” is roughly </a:t>
            </a:r>
            <a:r>
              <a:rPr lang="en-US" i="1" dirty="0">
                <a:latin typeface="Times New Roman" pitchFamily="18" charset="0"/>
              </a:rPr>
              <a:t>C*/</a:t>
            </a:r>
            <a:r>
              <a:rPr lang="en-US" i="1" dirty="0">
                <a:latin typeface="Times New Roman" pitchFamily="18" charset="0"/>
                <a:sym typeface="Symbol" pitchFamily="18" charset="2"/>
              </a:rPr>
              <a:t></a:t>
            </a:r>
            <a:endParaRPr lang="en-US" dirty="0"/>
          </a:p>
          <a:p>
            <a:pPr lvl="1"/>
            <a:r>
              <a:rPr lang="en-US" dirty="0"/>
              <a:t>Takes time O(</a:t>
            </a:r>
            <a:r>
              <a:rPr lang="en-US" dirty="0" err="1"/>
              <a:t>b</a:t>
            </a:r>
            <a:r>
              <a:rPr lang="en-US" i="1" baseline="30000" dirty="0" err="1">
                <a:latin typeface="Times New Roman" pitchFamily="18" charset="0"/>
              </a:rPr>
              <a:t>C</a:t>
            </a:r>
            <a:r>
              <a:rPr lang="en-US" i="1" baseline="30000" dirty="0">
                <a:latin typeface="Times New Roman" pitchFamily="18" charset="0"/>
              </a:rPr>
              <a:t>*/</a:t>
            </a:r>
            <a:r>
              <a:rPr lang="en-US" i="1" baseline="30000" dirty="0">
                <a:latin typeface="Times New Roman" pitchFamily="18" charset="0"/>
                <a:sym typeface="Symbol" pitchFamily="18" charset="2"/>
              </a:rPr>
              <a:t></a:t>
            </a:r>
            <a:r>
              <a:rPr lang="en-US" dirty="0"/>
              <a:t>) (exponential in effective depth)</a:t>
            </a:r>
          </a:p>
          <a:p>
            <a:pPr lvl="3"/>
            <a:endParaRPr lang="en-US" sz="1200" dirty="0"/>
          </a:p>
          <a:p>
            <a:r>
              <a:rPr lang="en-US" sz="2400" dirty="0"/>
              <a:t>How much space does the frontier take?</a:t>
            </a:r>
          </a:p>
          <a:p>
            <a:pPr lvl="1"/>
            <a:r>
              <a:rPr lang="en-US" dirty="0"/>
              <a:t>Has roughly the last tier, so O(</a:t>
            </a:r>
            <a:r>
              <a:rPr lang="en-US" dirty="0" err="1"/>
              <a:t>b</a:t>
            </a:r>
            <a:r>
              <a:rPr lang="en-US" i="1" baseline="30000" dirty="0" err="1">
                <a:latin typeface="Times New Roman" pitchFamily="18" charset="0"/>
              </a:rPr>
              <a:t>C</a:t>
            </a:r>
            <a:r>
              <a:rPr lang="en-US" i="1" baseline="30000" dirty="0">
                <a:latin typeface="Times New Roman" pitchFamily="18" charset="0"/>
              </a:rPr>
              <a:t>*/</a:t>
            </a:r>
            <a:r>
              <a:rPr lang="en-US" i="1" baseline="30000" dirty="0">
                <a:latin typeface="Times New Roman" pitchFamily="18" charset="0"/>
                <a:sym typeface="Symbol" pitchFamily="18" charset="2"/>
              </a:rPr>
              <a:t></a:t>
            </a:r>
            <a:r>
              <a:rPr lang="en-US" dirty="0"/>
              <a:t>)</a:t>
            </a:r>
          </a:p>
          <a:p>
            <a:pPr lvl="3"/>
            <a:endParaRPr lang="en-US" sz="1200" dirty="0"/>
          </a:p>
          <a:p>
            <a:r>
              <a:rPr lang="en-US" sz="2400" dirty="0"/>
              <a:t>Is it complete?</a:t>
            </a:r>
          </a:p>
          <a:p>
            <a:pPr lvl="1"/>
            <a:r>
              <a:rPr lang="en-US" dirty="0"/>
              <a:t>Assuming best solution has a finite cost and minimum arc cost is positive, yes!</a:t>
            </a:r>
          </a:p>
          <a:p>
            <a:pPr lvl="2"/>
            <a:endParaRPr lang="en-US" sz="800" dirty="0"/>
          </a:p>
          <a:p>
            <a:r>
              <a:rPr lang="en-US" sz="2400" dirty="0"/>
              <a:t>Is it optimal?</a:t>
            </a:r>
          </a:p>
          <a:p>
            <a:pPr lvl="1"/>
            <a:r>
              <a:rPr lang="en-US" dirty="0"/>
              <a:t>Yes!  (Proof next lecture via A*)</a:t>
            </a:r>
          </a:p>
          <a:p>
            <a:endParaRPr lang="en-US" dirty="0"/>
          </a:p>
        </p:txBody>
      </p:sp>
      <p:sp>
        <p:nvSpPr>
          <p:cNvPr id="24614" name="Freeform 38"/>
          <p:cNvSpPr>
            <a:spLocks/>
          </p:cNvSpPr>
          <p:nvPr/>
        </p:nvSpPr>
        <p:spPr bwMode="auto">
          <a:xfrm>
            <a:off x="8858249" y="3188083"/>
            <a:ext cx="2927351" cy="2554288"/>
          </a:xfrm>
          <a:custGeom>
            <a:avLst/>
            <a:gdLst>
              <a:gd name="T0" fmla="*/ 0 w 1844"/>
              <a:gd name="T1" fmla="*/ 2147483647 h 1609"/>
              <a:gd name="T2" fmla="*/ 2147483647 w 1844"/>
              <a:gd name="T3" fmla="*/ 2147483647 h 1609"/>
              <a:gd name="T4" fmla="*/ 2147483647 w 1844"/>
              <a:gd name="T5" fmla="*/ 0 h 1609"/>
              <a:gd name="T6" fmla="*/ 0 w 1844"/>
              <a:gd name="T7" fmla="*/ 2147483647 h 1609"/>
              <a:gd name="T8" fmla="*/ 0 60000 65536"/>
              <a:gd name="T9" fmla="*/ 0 60000 65536"/>
              <a:gd name="T10" fmla="*/ 0 60000 65536"/>
              <a:gd name="T11" fmla="*/ 0 60000 65536"/>
              <a:gd name="T12" fmla="*/ 0 w 1844"/>
              <a:gd name="T13" fmla="*/ 0 h 1609"/>
              <a:gd name="T14" fmla="*/ 1844 w 1844"/>
              <a:gd name="T15" fmla="*/ 1609 h 16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44" h="1609">
                <a:moveTo>
                  <a:pt x="0" y="1609"/>
                </a:moveTo>
                <a:lnTo>
                  <a:pt x="1844" y="1609"/>
                </a:lnTo>
                <a:lnTo>
                  <a:pt x="915" y="0"/>
                </a:lnTo>
                <a:lnTo>
                  <a:pt x="0" y="1609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000"/>
          </a:p>
        </p:txBody>
      </p:sp>
      <p:sp>
        <p:nvSpPr>
          <p:cNvPr id="24615" name="Oval 39"/>
          <p:cNvSpPr>
            <a:spLocks noChangeArrowheads="1"/>
          </p:cNvSpPr>
          <p:nvPr/>
        </p:nvSpPr>
        <p:spPr bwMode="auto">
          <a:xfrm>
            <a:off x="10212379" y="3118235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000"/>
          </a:p>
        </p:txBody>
      </p:sp>
      <p:sp>
        <p:nvSpPr>
          <p:cNvPr id="24616" name="Oval 40"/>
          <p:cNvSpPr>
            <a:spLocks noChangeArrowheads="1"/>
          </p:cNvSpPr>
          <p:nvPr/>
        </p:nvSpPr>
        <p:spPr bwMode="auto">
          <a:xfrm>
            <a:off x="9980603" y="3543687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000"/>
          </a:p>
        </p:txBody>
      </p:sp>
      <p:sp>
        <p:nvSpPr>
          <p:cNvPr id="24617" name="Oval 41"/>
          <p:cNvSpPr>
            <a:spLocks noChangeArrowheads="1"/>
          </p:cNvSpPr>
          <p:nvPr/>
        </p:nvSpPr>
        <p:spPr bwMode="auto">
          <a:xfrm>
            <a:off x="10456855" y="3534159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000"/>
          </a:p>
        </p:txBody>
      </p:sp>
      <p:sp>
        <p:nvSpPr>
          <p:cNvPr id="24619" name="Freeform 43"/>
          <p:cNvSpPr>
            <a:spLocks/>
          </p:cNvSpPr>
          <p:nvPr/>
        </p:nvSpPr>
        <p:spPr bwMode="auto">
          <a:xfrm>
            <a:off x="10093315" y="3348423"/>
            <a:ext cx="444500" cy="88900"/>
          </a:xfrm>
          <a:custGeom>
            <a:avLst/>
            <a:gdLst>
              <a:gd name="T0" fmla="*/ 0 w 280"/>
              <a:gd name="T1" fmla="*/ 2147483647 h 56"/>
              <a:gd name="T2" fmla="*/ 2147483647 w 280"/>
              <a:gd name="T3" fmla="*/ 2147483647 h 56"/>
              <a:gd name="T4" fmla="*/ 2147483647 w 280"/>
              <a:gd name="T5" fmla="*/ 0 h 56"/>
              <a:gd name="T6" fmla="*/ 0 60000 65536"/>
              <a:gd name="T7" fmla="*/ 0 60000 65536"/>
              <a:gd name="T8" fmla="*/ 0 60000 65536"/>
              <a:gd name="T9" fmla="*/ 0 w 280"/>
              <a:gd name="T10" fmla="*/ 0 h 56"/>
              <a:gd name="T11" fmla="*/ 280 w 280"/>
              <a:gd name="T12" fmla="*/ 56 h 5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0" h="56">
                <a:moveTo>
                  <a:pt x="0" y="11"/>
                </a:moveTo>
                <a:cubicBezTo>
                  <a:pt x="52" y="33"/>
                  <a:pt x="104" y="56"/>
                  <a:pt x="151" y="54"/>
                </a:cubicBezTo>
                <a:cubicBezTo>
                  <a:pt x="198" y="52"/>
                  <a:pt x="239" y="26"/>
                  <a:pt x="28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sm" len="sm"/>
          </a:ln>
        </p:spPr>
        <p:txBody>
          <a:bodyPr lIns="91424" tIns="45718" rIns="91424" bIns="45718"/>
          <a:lstStyle/>
          <a:p>
            <a:endParaRPr lang="en-US" sz="2000"/>
          </a:p>
        </p:txBody>
      </p:sp>
      <p:sp>
        <p:nvSpPr>
          <p:cNvPr id="24620" name="Text Box 44"/>
          <p:cNvSpPr txBox="1">
            <a:spLocks noChangeArrowheads="1"/>
          </p:cNvSpPr>
          <p:nvPr/>
        </p:nvSpPr>
        <p:spPr bwMode="auto">
          <a:xfrm>
            <a:off x="9804393" y="3167450"/>
            <a:ext cx="298451" cy="400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/>
              <a:t>b</a:t>
            </a:r>
          </a:p>
        </p:txBody>
      </p:sp>
      <p:sp>
        <p:nvSpPr>
          <p:cNvPr id="24625" name="Oval 49"/>
          <p:cNvSpPr>
            <a:spLocks noChangeArrowheads="1"/>
          </p:cNvSpPr>
          <p:nvPr/>
        </p:nvSpPr>
        <p:spPr bwMode="auto">
          <a:xfrm>
            <a:off x="9651993" y="5659825"/>
            <a:ext cx="179387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000"/>
          </a:p>
        </p:txBody>
      </p:sp>
      <p:sp>
        <p:nvSpPr>
          <p:cNvPr id="24626" name="Oval 50"/>
          <p:cNvSpPr>
            <a:spLocks noChangeArrowheads="1"/>
          </p:cNvSpPr>
          <p:nvPr/>
        </p:nvSpPr>
        <p:spPr bwMode="auto">
          <a:xfrm>
            <a:off x="10704503" y="4583497"/>
            <a:ext cx="179388" cy="179387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000"/>
          </a:p>
        </p:txBody>
      </p:sp>
      <p:sp>
        <p:nvSpPr>
          <p:cNvPr id="24627" name="Oval 51"/>
          <p:cNvSpPr>
            <a:spLocks noChangeArrowheads="1"/>
          </p:cNvSpPr>
          <p:nvPr/>
        </p:nvSpPr>
        <p:spPr bwMode="auto">
          <a:xfrm>
            <a:off x="10225079" y="5139125"/>
            <a:ext cx="179388" cy="179387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000"/>
          </a:p>
        </p:txBody>
      </p:sp>
      <p:sp>
        <p:nvSpPr>
          <p:cNvPr id="24631" name="AutoShape 55"/>
          <p:cNvSpPr>
            <a:spLocks/>
          </p:cNvSpPr>
          <p:nvPr/>
        </p:nvSpPr>
        <p:spPr bwMode="auto">
          <a:xfrm>
            <a:off x="8859831" y="3015049"/>
            <a:ext cx="265112" cy="1981200"/>
          </a:xfrm>
          <a:prstGeom prst="leftBrace">
            <a:avLst>
              <a:gd name="adj1" fmla="val 5294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 sz="2000"/>
          </a:p>
        </p:txBody>
      </p:sp>
      <p:sp>
        <p:nvSpPr>
          <p:cNvPr id="24632" name="Text Box 56"/>
          <p:cNvSpPr txBox="1">
            <a:spLocks noChangeArrowheads="1"/>
          </p:cNvSpPr>
          <p:nvPr/>
        </p:nvSpPr>
        <p:spPr bwMode="auto">
          <a:xfrm>
            <a:off x="7442192" y="3788720"/>
            <a:ext cx="1447800" cy="400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i="1" dirty="0">
                <a:latin typeface="Times New Roman" pitchFamily="18" charset="0"/>
              </a:rPr>
              <a:t>C*/</a:t>
            </a:r>
            <a:r>
              <a:rPr lang="en-US" sz="2000" i="1" dirty="0">
                <a:latin typeface="Times New Roman" pitchFamily="18" charset="0"/>
                <a:sym typeface="Symbol" pitchFamily="18" charset="2"/>
              </a:rPr>
              <a:t></a:t>
            </a:r>
            <a:r>
              <a:rPr lang="en-US" sz="2000" dirty="0"/>
              <a:t>  “tiers”</a:t>
            </a:r>
          </a:p>
        </p:txBody>
      </p:sp>
      <p:sp>
        <p:nvSpPr>
          <p:cNvPr id="27" name="Freeform 67"/>
          <p:cNvSpPr>
            <a:spLocks/>
          </p:cNvSpPr>
          <p:nvPr/>
        </p:nvSpPr>
        <p:spPr bwMode="auto">
          <a:xfrm>
            <a:off x="9804392" y="3091416"/>
            <a:ext cx="838200" cy="1219041"/>
          </a:xfrm>
          <a:custGeom>
            <a:avLst/>
            <a:gdLst>
              <a:gd name="T0" fmla="*/ 2147483647 w 1018"/>
              <a:gd name="T1" fmla="*/ 2147483647 h 1500"/>
              <a:gd name="T2" fmla="*/ 2147483647 w 1018"/>
              <a:gd name="T3" fmla="*/ 2147483647 h 1500"/>
              <a:gd name="T4" fmla="*/ 2147483647 w 1018"/>
              <a:gd name="T5" fmla="*/ 2147483647 h 1500"/>
              <a:gd name="T6" fmla="*/ 2147483647 w 1018"/>
              <a:gd name="T7" fmla="*/ 2147483647 h 1500"/>
              <a:gd name="T8" fmla="*/ 2147483647 w 1018"/>
              <a:gd name="T9" fmla="*/ 2147483647 h 1500"/>
              <a:gd name="T10" fmla="*/ 2147483647 w 1018"/>
              <a:gd name="T11" fmla="*/ 2147483647 h 1500"/>
              <a:gd name="T12" fmla="*/ 2147483647 w 1018"/>
              <a:gd name="T13" fmla="*/ 2147483647 h 1500"/>
              <a:gd name="T14" fmla="*/ 2147483647 w 1018"/>
              <a:gd name="T15" fmla="*/ 2147483647 h 1500"/>
              <a:gd name="T16" fmla="*/ 2147483647 w 1018"/>
              <a:gd name="T17" fmla="*/ 2147483647 h 1500"/>
              <a:gd name="T18" fmla="*/ 0 w 1018"/>
              <a:gd name="T19" fmla="*/ 2147483647 h 1500"/>
              <a:gd name="T20" fmla="*/ 2147483647 w 1018"/>
              <a:gd name="T21" fmla="*/ 2147483647 h 1500"/>
              <a:gd name="T22" fmla="*/ 2147483647 w 1018"/>
              <a:gd name="T23" fmla="*/ 2147483647 h 15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018"/>
              <a:gd name="T37" fmla="*/ 0 h 1500"/>
              <a:gd name="T38" fmla="*/ 1018 w 1018"/>
              <a:gd name="T39" fmla="*/ 1500 h 15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4833 w 10000"/>
              <a:gd name="connsiteY5" fmla="*/ 9787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986 w 10000"/>
              <a:gd name="connsiteY8" fmla="*/ 8420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4833 w 10000"/>
              <a:gd name="connsiteY5" fmla="*/ 9787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778 w 10000"/>
              <a:gd name="connsiteY8" fmla="*/ 8077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5000 w 10000"/>
              <a:gd name="connsiteY5" fmla="*/ 9615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778 w 10000"/>
              <a:gd name="connsiteY8" fmla="*/ 8077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9761"/>
              <a:gd name="connsiteX1" fmla="*/ 10000 w 10000"/>
              <a:gd name="connsiteY1" fmla="*/ 5613 h 9761"/>
              <a:gd name="connsiteX2" fmla="*/ 7583 w 10000"/>
              <a:gd name="connsiteY2" fmla="*/ 6520 h 9761"/>
              <a:gd name="connsiteX3" fmla="*/ 6667 w 10000"/>
              <a:gd name="connsiteY3" fmla="*/ 8846 h 9761"/>
              <a:gd name="connsiteX4" fmla="*/ 5556 w 10000"/>
              <a:gd name="connsiteY4" fmla="*/ 9615 h 9761"/>
              <a:gd name="connsiteX5" fmla="*/ 5000 w 10000"/>
              <a:gd name="connsiteY5" fmla="*/ 9615 h 9761"/>
              <a:gd name="connsiteX6" fmla="*/ 3988 w 10000"/>
              <a:gd name="connsiteY6" fmla="*/ 9213 h 9761"/>
              <a:gd name="connsiteX7" fmla="*/ 3409 w 10000"/>
              <a:gd name="connsiteY7" fmla="*/ 8747 h 9761"/>
              <a:gd name="connsiteX8" fmla="*/ 2778 w 10000"/>
              <a:gd name="connsiteY8" fmla="*/ 8077 h 9761"/>
              <a:gd name="connsiteX9" fmla="*/ 0 w 10000"/>
              <a:gd name="connsiteY9" fmla="*/ 7873 h 9761"/>
              <a:gd name="connsiteX10" fmla="*/ 5560 w 10000"/>
              <a:gd name="connsiteY10" fmla="*/ 1127 h 9761"/>
              <a:gd name="connsiteX11" fmla="*/ 6248 w 10000"/>
              <a:gd name="connsiteY11" fmla="*/ 1093 h 9761"/>
              <a:gd name="connsiteX0" fmla="*/ 6248 w 10000"/>
              <a:gd name="connsiteY0" fmla="*/ 1120 h 9850"/>
              <a:gd name="connsiteX1" fmla="*/ 10000 w 10000"/>
              <a:gd name="connsiteY1" fmla="*/ 5750 h 9850"/>
              <a:gd name="connsiteX2" fmla="*/ 7583 w 10000"/>
              <a:gd name="connsiteY2" fmla="*/ 6680 h 9850"/>
              <a:gd name="connsiteX3" fmla="*/ 6667 w 10000"/>
              <a:gd name="connsiteY3" fmla="*/ 9063 h 9850"/>
              <a:gd name="connsiteX4" fmla="*/ 5000 w 10000"/>
              <a:gd name="connsiteY4" fmla="*/ 9850 h 9850"/>
              <a:gd name="connsiteX5" fmla="*/ 3988 w 10000"/>
              <a:gd name="connsiteY5" fmla="*/ 9439 h 9850"/>
              <a:gd name="connsiteX6" fmla="*/ 3409 w 10000"/>
              <a:gd name="connsiteY6" fmla="*/ 8961 h 9850"/>
              <a:gd name="connsiteX7" fmla="*/ 2778 w 10000"/>
              <a:gd name="connsiteY7" fmla="*/ 8275 h 9850"/>
              <a:gd name="connsiteX8" fmla="*/ 0 w 10000"/>
              <a:gd name="connsiteY8" fmla="*/ 8066 h 9850"/>
              <a:gd name="connsiteX9" fmla="*/ 5560 w 10000"/>
              <a:gd name="connsiteY9" fmla="*/ 1155 h 9850"/>
              <a:gd name="connsiteX10" fmla="*/ 6248 w 10000"/>
              <a:gd name="connsiteY10" fmla="*/ 1120 h 9850"/>
              <a:gd name="connsiteX0" fmla="*/ 6248 w 10000"/>
              <a:gd name="connsiteY0" fmla="*/ 1137 h 10000"/>
              <a:gd name="connsiteX1" fmla="*/ 10000 w 10000"/>
              <a:gd name="connsiteY1" fmla="*/ 5838 h 10000"/>
              <a:gd name="connsiteX2" fmla="*/ 7583 w 10000"/>
              <a:gd name="connsiteY2" fmla="*/ 6782 h 10000"/>
              <a:gd name="connsiteX3" fmla="*/ 5000 w 10000"/>
              <a:gd name="connsiteY3" fmla="*/ 10000 h 10000"/>
              <a:gd name="connsiteX4" fmla="*/ 3988 w 10000"/>
              <a:gd name="connsiteY4" fmla="*/ 9583 h 10000"/>
              <a:gd name="connsiteX5" fmla="*/ 3409 w 10000"/>
              <a:gd name="connsiteY5" fmla="*/ 9097 h 10000"/>
              <a:gd name="connsiteX6" fmla="*/ 2778 w 10000"/>
              <a:gd name="connsiteY6" fmla="*/ 8401 h 10000"/>
              <a:gd name="connsiteX7" fmla="*/ 0 w 10000"/>
              <a:gd name="connsiteY7" fmla="*/ 8189 h 10000"/>
              <a:gd name="connsiteX8" fmla="*/ 5560 w 10000"/>
              <a:gd name="connsiteY8" fmla="*/ 1173 h 10000"/>
              <a:gd name="connsiteX9" fmla="*/ 6248 w 10000"/>
              <a:gd name="connsiteY9" fmla="*/ 1137 h 10000"/>
              <a:gd name="connsiteX0" fmla="*/ 6248 w 10000"/>
              <a:gd name="connsiteY0" fmla="*/ 1137 h 10000"/>
              <a:gd name="connsiteX1" fmla="*/ 10000 w 10000"/>
              <a:gd name="connsiteY1" fmla="*/ 5838 h 10000"/>
              <a:gd name="connsiteX2" fmla="*/ 7583 w 10000"/>
              <a:gd name="connsiteY2" fmla="*/ 6782 h 10000"/>
              <a:gd name="connsiteX3" fmla="*/ 6667 w 10000"/>
              <a:gd name="connsiteY3" fmla="*/ 8401 h 10000"/>
              <a:gd name="connsiteX4" fmla="*/ 5000 w 10000"/>
              <a:gd name="connsiteY4" fmla="*/ 10000 h 10000"/>
              <a:gd name="connsiteX5" fmla="*/ 3988 w 10000"/>
              <a:gd name="connsiteY5" fmla="*/ 9583 h 10000"/>
              <a:gd name="connsiteX6" fmla="*/ 3409 w 10000"/>
              <a:gd name="connsiteY6" fmla="*/ 9097 h 10000"/>
              <a:gd name="connsiteX7" fmla="*/ 2778 w 10000"/>
              <a:gd name="connsiteY7" fmla="*/ 8401 h 10000"/>
              <a:gd name="connsiteX8" fmla="*/ 0 w 10000"/>
              <a:gd name="connsiteY8" fmla="*/ 8189 h 10000"/>
              <a:gd name="connsiteX9" fmla="*/ 5560 w 10000"/>
              <a:gd name="connsiteY9" fmla="*/ 1173 h 10000"/>
              <a:gd name="connsiteX10" fmla="*/ 6248 w 10000"/>
              <a:gd name="connsiteY10" fmla="*/ 113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00" h="10000">
                <a:moveTo>
                  <a:pt x="6248" y="1137"/>
                </a:moveTo>
                <a:cubicBezTo>
                  <a:pt x="7014" y="1893"/>
                  <a:pt x="9774" y="4895"/>
                  <a:pt x="10000" y="5838"/>
                </a:cubicBezTo>
                <a:cubicBezTo>
                  <a:pt x="9460" y="5859"/>
                  <a:pt x="7829" y="6532"/>
                  <a:pt x="7583" y="6782"/>
                </a:cubicBezTo>
                <a:cubicBezTo>
                  <a:pt x="6981" y="7171"/>
                  <a:pt x="7098" y="7865"/>
                  <a:pt x="6667" y="8401"/>
                </a:cubicBezTo>
                <a:cubicBezTo>
                  <a:pt x="6237" y="8937"/>
                  <a:pt x="5400" y="9765"/>
                  <a:pt x="5000" y="10000"/>
                </a:cubicBezTo>
                <a:cubicBezTo>
                  <a:pt x="4823" y="9819"/>
                  <a:pt x="4253" y="9715"/>
                  <a:pt x="3988" y="9583"/>
                </a:cubicBezTo>
                <a:cubicBezTo>
                  <a:pt x="3635" y="9236"/>
                  <a:pt x="3831" y="9395"/>
                  <a:pt x="3409" y="9097"/>
                </a:cubicBezTo>
                <a:cubicBezTo>
                  <a:pt x="2711" y="8605"/>
                  <a:pt x="3230" y="8616"/>
                  <a:pt x="2778" y="8401"/>
                </a:cubicBezTo>
                <a:cubicBezTo>
                  <a:pt x="2110" y="7715"/>
                  <a:pt x="1130" y="8209"/>
                  <a:pt x="0" y="8189"/>
                </a:cubicBezTo>
                <a:cubicBezTo>
                  <a:pt x="452" y="6969"/>
                  <a:pt x="4519" y="2343"/>
                  <a:pt x="5560" y="1173"/>
                </a:cubicBezTo>
                <a:cubicBezTo>
                  <a:pt x="6601" y="0"/>
                  <a:pt x="6110" y="1144"/>
                  <a:pt x="6248" y="1137"/>
                </a:cubicBez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24" tIns="45718" rIns="91424" bIns="45718"/>
          <a:lstStyle/>
          <a:p>
            <a:endParaRPr lang="en-US" sz="2000"/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11198219" y="4051684"/>
            <a:ext cx="825500" cy="400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/>
              <a:t>c </a:t>
            </a:r>
            <a:r>
              <a:rPr lang="en-US" sz="2000">
                <a:sym typeface="Symbol" pitchFamily="18" charset="2"/>
              </a:rPr>
              <a:t> 3</a:t>
            </a:r>
          </a:p>
        </p:txBody>
      </p:sp>
      <p:sp>
        <p:nvSpPr>
          <p:cNvPr id="30" name="Text Box 23"/>
          <p:cNvSpPr txBox="1">
            <a:spLocks noChangeArrowheads="1"/>
          </p:cNvSpPr>
          <p:nvPr/>
        </p:nvSpPr>
        <p:spPr bwMode="auto">
          <a:xfrm>
            <a:off x="11023595" y="3656396"/>
            <a:ext cx="825500" cy="400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/>
              <a:t>c </a:t>
            </a:r>
            <a:r>
              <a:rPr lang="en-US" sz="2000" dirty="0">
                <a:sym typeface="Symbol" pitchFamily="18" charset="2"/>
              </a:rPr>
              <a:t> 2</a:t>
            </a:r>
          </a:p>
        </p:txBody>
      </p:sp>
      <p:sp>
        <p:nvSpPr>
          <p:cNvPr id="31" name="Text Box 24"/>
          <p:cNvSpPr txBox="1">
            <a:spLocks noChangeArrowheads="1"/>
          </p:cNvSpPr>
          <p:nvPr/>
        </p:nvSpPr>
        <p:spPr bwMode="auto">
          <a:xfrm>
            <a:off x="10807695" y="3278572"/>
            <a:ext cx="825500" cy="400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/>
              <a:t>c </a:t>
            </a:r>
            <a:r>
              <a:rPr lang="en-US" sz="2000" dirty="0">
                <a:sym typeface="Symbol" pitchFamily="18" charset="2"/>
              </a:rPr>
              <a:t> 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6" grpId="1" animBg="1"/>
      <p:bldP spid="27" grpId="0" animBg="1"/>
      <p:bldP spid="27" grpId="1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Oval 2"/>
          <p:cNvSpPr>
            <a:spLocks noChangeArrowheads="1"/>
          </p:cNvSpPr>
          <p:nvPr/>
        </p:nvSpPr>
        <p:spPr bwMode="auto">
          <a:xfrm>
            <a:off x="8472500" y="4114800"/>
            <a:ext cx="1912937" cy="1771651"/>
          </a:xfrm>
          <a:prstGeom prst="ellipse">
            <a:avLst/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Uniform Cost Issues</a:t>
            </a:r>
          </a:p>
        </p:txBody>
      </p:sp>
      <p:sp>
        <p:nvSpPr>
          <p:cNvPr id="31749" name="Rectangle 5"/>
          <p:cNvSpPr>
            <a:spLocks noGrp="1" noChangeArrowheads="1"/>
          </p:cNvSpPr>
          <p:nvPr>
            <p:ph idx="1"/>
          </p:nvPr>
        </p:nvSpPr>
        <p:spPr>
          <a:xfrm>
            <a:off x="486622" y="1166018"/>
            <a:ext cx="7204089" cy="4525963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3200" dirty="0"/>
              <a:t>Remember:</a:t>
            </a:r>
          </a:p>
          <a:p>
            <a:pPr marL="457200" indent="-457200" eaLnBrk="1" hangingPunct="1">
              <a:lnSpc>
                <a:spcPct val="8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</a:rPr>
              <a:t>UCS explores increasing cost contours</a:t>
            </a:r>
          </a:p>
          <a:p>
            <a:pPr marL="0" lvl="1" indent="0">
              <a:lnSpc>
                <a:spcPct val="80000"/>
              </a:lnSpc>
              <a:buNone/>
            </a:pPr>
            <a:endParaRPr lang="en-US" sz="2800" dirty="0"/>
          </a:p>
          <a:p>
            <a:pPr eaLnBrk="1" hangingPunct="1">
              <a:lnSpc>
                <a:spcPct val="80000"/>
              </a:lnSpc>
            </a:pPr>
            <a:r>
              <a:rPr lang="en-US" sz="3200" dirty="0"/>
              <a:t>The good:</a:t>
            </a:r>
          </a:p>
          <a:p>
            <a:pPr marL="457200" indent="-457200" eaLnBrk="1" hangingPunct="1">
              <a:lnSpc>
                <a:spcPct val="8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tx1"/>
                </a:solidFill>
              </a:rPr>
              <a:t>UCS is complete and optimal!</a:t>
            </a:r>
          </a:p>
          <a:p>
            <a:pPr marL="0" lvl="1" indent="0">
              <a:lnSpc>
                <a:spcPct val="80000"/>
              </a:lnSpc>
              <a:buNone/>
            </a:pPr>
            <a:endParaRPr lang="en-US" sz="2800" dirty="0"/>
          </a:p>
          <a:p>
            <a:pPr eaLnBrk="1" hangingPunct="1">
              <a:lnSpc>
                <a:spcPct val="80000"/>
              </a:lnSpc>
            </a:pPr>
            <a:r>
              <a:rPr lang="en-US" sz="3200" dirty="0"/>
              <a:t>The bad: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3200" dirty="0"/>
              <a:t>Explores options in every “direction”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3200" dirty="0"/>
              <a:t>No information about goal location</a:t>
            </a:r>
          </a:p>
          <a:p>
            <a:pPr marL="0" lvl="1" indent="0" eaLnBrk="1" hangingPunct="1">
              <a:lnSpc>
                <a:spcPct val="80000"/>
              </a:lnSpc>
              <a:buNone/>
            </a:pPr>
            <a:endParaRPr lang="en-US" sz="2800" dirty="0"/>
          </a:p>
          <a:p>
            <a:pPr>
              <a:lnSpc>
                <a:spcPct val="80000"/>
              </a:lnSpc>
            </a:pPr>
            <a:r>
              <a:rPr lang="en-US" sz="3200" dirty="0"/>
              <a:t>We’ll fix that soon!</a:t>
            </a:r>
          </a:p>
          <a:p>
            <a:pPr eaLnBrk="1" hangingPunct="1">
              <a:lnSpc>
                <a:spcPct val="80000"/>
              </a:lnSpc>
            </a:pPr>
            <a:endParaRPr lang="en-US" sz="3200" dirty="0"/>
          </a:p>
        </p:txBody>
      </p:sp>
      <p:sp>
        <p:nvSpPr>
          <p:cNvPr id="31750" name="Oval 6"/>
          <p:cNvSpPr>
            <a:spLocks noChangeArrowheads="1"/>
          </p:cNvSpPr>
          <p:nvPr/>
        </p:nvSpPr>
        <p:spPr bwMode="auto">
          <a:xfrm>
            <a:off x="9375785" y="4891091"/>
            <a:ext cx="163513" cy="153988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31751" name="Text Box 7"/>
          <p:cNvSpPr txBox="1">
            <a:spLocks noChangeArrowheads="1"/>
          </p:cNvSpPr>
          <p:nvPr/>
        </p:nvSpPr>
        <p:spPr bwMode="auto">
          <a:xfrm>
            <a:off x="9113839" y="5006979"/>
            <a:ext cx="9144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Start</a:t>
            </a:r>
          </a:p>
        </p:txBody>
      </p:sp>
      <p:sp>
        <p:nvSpPr>
          <p:cNvPr id="31752" name="Oval 8"/>
          <p:cNvSpPr>
            <a:spLocks noChangeArrowheads="1"/>
          </p:cNvSpPr>
          <p:nvPr/>
        </p:nvSpPr>
        <p:spPr bwMode="auto">
          <a:xfrm>
            <a:off x="10302885" y="4913315"/>
            <a:ext cx="163513" cy="153988"/>
          </a:xfrm>
          <a:prstGeom prst="ellipse">
            <a:avLst/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sp>
        <p:nvSpPr>
          <p:cNvPr id="31753" name="Text Box 9"/>
          <p:cNvSpPr txBox="1">
            <a:spLocks noChangeArrowheads="1"/>
          </p:cNvSpPr>
          <p:nvPr/>
        </p:nvSpPr>
        <p:spPr bwMode="auto">
          <a:xfrm>
            <a:off x="10363200" y="5030791"/>
            <a:ext cx="9144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4" tIns="45718" rIns="91424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Goal</a:t>
            </a:r>
          </a:p>
        </p:txBody>
      </p:sp>
      <p:sp>
        <p:nvSpPr>
          <p:cNvPr id="31765" name="Oval 21"/>
          <p:cNvSpPr>
            <a:spLocks noChangeArrowheads="1"/>
          </p:cNvSpPr>
          <p:nvPr/>
        </p:nvSpPr>
        <p:spPr bwMode="auto">
          <a:xfrm>
            <a:off x="9007485" y="4549785"/>
            <a:ext cx="869951" cy="869951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4" tIns="45718" rIns="91424" bIns="45718" anchor="ctr"/>
          <a:lstStyle/>
          <a:p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8243320" y="1371603"/>
            <a:ext cx="2577080" cy="2244724"/>
            <a:chOff x="8023224" y="1412876"/>
            <a:chExt cx="3101976" cy="2701926"/>
          </a:xfrm>
        </p:grpSpPr>
        <p:sp>
          <p:nvSpPr>
            <p:cNvPr id="31747" name="Freeform 3"/>
            <p:cNvSpPr>
              <a:spLocks/>
            </p:cNvSpPr>
            <p:nvPr/>
          </p:nvSpPr>
          <p:spPr bwMode="auto">
            <a:xfrm>
              <a:off x="8516935" y="1412876"/>
              <a:ext cx="1616075" cy="2381251"/>
            </a:xfrm>
            <a:custGeom>
              <a:avLst/>
              <a:gdLst>
                <a:gd name="T0" fmla="*/ 2147483647 w 1018"/>
                <a:gd name="T1" fmla="*/ 2147483647 h 1500"/>
                <a:gd name="T2" fmla="*/ 2147483647 w 1018"/>
                <a:gd name="T3" fmla="*/ 2147483647 h 1500"/>
                <a:gd name="T4" fmla="*/ 2147483647 w 1018"/>
                <a:gd name="T5" fmla="*/ 2147483647 h 1500"/>
                <a:gd name="T6" fmla="*/ 2147483647 w 1018"/>
                <a:gd name="T7" fmla="*/ 2147483647 h 1500"/>
                <a:gd name="T8" fmla="*/ 2147483647 w 1018"/>
                <a:gd name="T9" fmla="*/ 2147483647 h 1500"/>
                <a:gd name="T10" fmla="*/ 2147483647 w 1018"/>
                <a:gd name="T11" fmla="*/ 2147483647 h 1500"/>
                <a:gd name="T12" fmla="*/ 2147483647 w 1018"/>
                <a:gd name="T13" fmla="*/ 2147483647 h 1500"/>
                <a:gd name="T14" fmla="*/ 2147483647 w 1018"/>
                <a:gd name="T15" fmla="*/ 2147483647 h 1500"/>
                <a:gd name="T16" fmla="*/ 2147483647 w 1018"/>
                <a:gd name="T17" fmla="*/ 2147483647 h 1500"/>
                <a:gd name="T18" fmla="*/ 0 w 1018"/>
                <a:gd name="T19" fmla="*/ 2147483647 h 1500"/>
                <a:gd name="T20" fmla="*/ 2147483647 w 1018"/>
                <a:gd name="T21" fmla="*/ 2147483647 h 1500"/>
                <a:gd name="T22" fmla="*/ 2147483647 w 1018"/>
                <a:gd name="T23" fmla="*/ 2147483647 h 150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018"/>
                <a:gd name="T37" fmla="*/ 0 h 1500"/>
                <a:gd name="T38" fmla="*/ 1018 w 1018"/>
                <a:gd name="T39" fmla="*/ 1500 h 1500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018" h="1500">
                  <a:moveTo>
                    <a:pt x="636" y="164"/>
                  </a:moveTo>
                  <a:cubicBezTo>
                    <a:pt x="714" y="273"/>
                    <a:pt x="995" y="706"/>
                    <a:pt x="1018" y="842"/>
                  </a:cubicBezTo>
                  <a:cubicBezTo>
                    <a:pt x="963" y="845"/>
                    <a:pt x="797" y="942"/>
                    <a:pt x="772" y="978"/>
                  </a:cubicBezTo>
                  <a:cubicBezTo>
                    <a:pt x="771" y="1024"/>
                    <a:pt x="817" y="1372"/>
                    <a:pt x="691" y="1446"/>
                  </a:cubicBezTo>
                  <a:cubicBezTo>
                    <a:pt x="662" y="1493"/>
                    <a:pt x="626" y="1495"/>
                    <a:pt x="573" y="1500"/>
                  </a:cubicBezTo>
                  <a:cubicBezTo>
                    <a:pt x="531" y="1490"/>
                    <a:pt x="524" y="1490"/>
                    <a:pt x="492" y="1468"/>
                  </a:cubicBezTo>
                  <a:cubicBezTo>
                    <a:pt x="474" y="1442"/>
                    <a:pt x="433" y="1401"/>
                    <a:pt x="406" y="1382"/>
                  </a:cubicBezTo>
                  <a:cubicBezTo>
                    <a:pt x="370" y="1332"/>
                    <a:pt x="390" y="1355"/>
                    <a:pt x="347" y="1312"/>
                  </a:cubicBezTo>
                  <a:cubicBezTo>
                    <a:pt x="276" y="1241"/>
                    <a:pt x="350" y="1294"/>
                    <a:pt x="304" y="1263"/>
                  </a:cubicBezTo>
                  <a:cubicBezTo>
                    <a:pt x="236" y="1164"/>
                    <a:pt x="115" y="1184"/>
                    <a:pt x="0" y="1181"/>
                  </a:cubicBezTo>
                  <a:cubicBezTo>
                    <a:pt x="46" y="1005"/>
                    <a:pt x="460" y="338"/>
                    <a:pt x="566" y="169"/>
                  </a:cubicBezTo>
                  <a:cubicBezTo>
                    <a:pt x="672" y="0"/>
                    <a:pt x="622" y="165"/>
                    <a:pt x="636" y="164"/>
                  </a:cubicBezTo>
                  <a:close/>
                </a:path>
              </a:pathLst>
            </a:custGeom>
            <a:solidFill>
              <a:srgbClr val="C0C0C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31754" name="Freeform 10"/>
            <p:cNvSpPr>
              <a:spLocks/>
            </p:cNvSpPr>
            <p:nvPr/>
          </p:nvSpPr>
          <p:spPr bwMode="auto">
            <a:xfrm>
              <a:off x="8023224" y="1560515"/>
              <a:ext cx="2927351" cy="2554287"/>
            </a:xfrm>
            <a:custGeom>
              <a:avLst/>
              <a:gdLst>
                <a:gd name="T0" fmla="*/ 0 w 1844"/>
                <a:gd name="T1" fmla="*/ 2147483647 h 1609"/>
                <a:gd name="T2" fmla="*/ 2147483647 w 1844"/>
                <a:gd name="T3" fmla="*/ 2147483647 h 1609"/>
                <a:gd name="T4" fmla="*/ 2147483647 w 1844"/>
                <a:gd name="T5" fmla="*/ 0 h 1609"/>
                <a:gd name="T6" fmla="*/ 0 w 1844"/>
                <a:gd name="T7" fmla="*/ 2147483647 h 160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44"/>
                <a:gd name="T13" fmla="*/ 0 h 1609"/>
                <a:gd name="T14" fmla="*/ 1844 w 1844"/>
                <a:gd name="T15" fmla="*/ 1609 h 160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44" h="1609">
                  <a:moveTo>
                    <a:pt x="0" y="1609"/>
                  </a:moveTo>
                  <a:lnTo>
                    <a:pt x="1844" y="1609"/>
                  </a:lnTo>
                  <a:lnTo>
                    <a:pt x="915" y="0"/>
                  </a:lnTo>
                  <a:lnTo>
                    <a:pt x="0" y="1609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31755" name="Oval 11"/>
            <p:cNvSpPr>
              <a:spLocks noChangeArrowheads="1"/>
            </p:cNvSpPr>
            <p:nvPr/>
          </p:nvSpPr>
          <p:spPr bwMode="auto">
            <a:xfrm>
              <a:off x="9145585" y="1916113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6" tIns="45718" rIns="91436" bIns="45718" anchor="ctr"/>
            <a:lstStyle/>
            <a:p>
              <a:endParaRPr lang="en-US"/>
            </a:p>
          </p:txBody>
        </p:sp>
        <p:sp>
          <p:nvSpPr>
            <p:cNvPr id="31756" name="Oval 12"/>
            <p:cNvSpPr>
              <a:spLocks noChangeArrowheads="1"/>
            </p:cNvSpPr>
            <p:nvPr/>
          </p:nvSpPr>
          <p:spPr bwMode="auto">
            <a:xfrm>
              <a:off x="9621837" y="1906589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6" tIns="45718" rIns="91436" bIns="45718" anchor="ctr"/>
            <a:lstStyle/>
            <a:p>
              <a:endParaRPr lang="en-US"/>
            </a:p>
          </p:txBody>
        </p:sp>
        <p:sp>
          <p:nvSpPr>
            <p:cNvPr id="31757" name="Text Box 13"/>
            <p:cNvSpPr txBox="1">
              <a:spLocks noChangeArrowheads="1"/>
            </p:cNvSpPr>
            <p:nvPr/>
          </p:nvSpPr>
          <p:spPr bwMode="auto">
            <a:xfrm>
              <a:off x="9275761" y="1766891"/>
              <a:ext cx="274639" cy="4445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6" tIns="45718" rIns="91436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…</a:t>
              </a:r>
            </a:p>
          </p:txBody>
        </p:sp>
        <p:sp>
          <p:nvSpPr>
            <p:cNvPr id="31758" name="Oval 14"/>
            <p:cNvSpPr>
              <a:spLocks noChangeArrowheads="1"/>
            </p:cNvSpPr>
            <p:nvPr/>
          </p:nvSpPr>
          <p:spPr bwMode="auto">
            <a:xfrm>
              <a:off x="9869485" y="2955927"/>
              <a:ext cx="179388" cy="179388"/>
            </a:xfrm>
            <a:prstGeom prst="ellipse">
              <a:avLst/>
            </a:prstGeom>
            <a:solidFill>
              <a:srgbClr val="FF99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6" tIns="45718" rIns="91436" bIns="45718" anchor="ctr"/>
            <a:lstStyle/>
            <a:p>
              <a:endParaRPr lang="en-US"/>
            </a:p>
          </p:txBody>
        </p:sp>
        <p:sp>
          <p:nvSpPr>
            <p:cNvPr id="31759" name="Oval 15"/>
            <p:cNvSpPr>
              <a:spLocks noChangeArrowheads="1"/>
            </p:cNvSpPr>
            <p:nvPr/>
          </p:nvSpPr>
          <p:spPr bwMode="auto">
            <a:xfrm>
              <a:off x="9390061" y="3511550"/>
              <a:ext cx="179388" cy="179388"/>
            </a:xfrm>
            <a:prstGeom prst="ellipse">
              <a:avLst/>
            </a:prstGeom>
            <a:solidFill>
              <a:srgbClr val="FF99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6" tIns="45718" rIns="91436" bIns="45718" anchor="ctr"/>
            <a:lstStyle/>
            <a:p>
              <a:endParaRPr lang="en-US"/>
            </a:p>
          </p:txBody>
        </p:sp>
        <p:sp>
          <p:nvSpPr>
            <p:cNvPr id="31762" name="Oval 18"/>
            <p:cNvSpPr>
              <a:spLocks noChangeArrowheads="1"/>
            </p:cNvSpPr>
            <p:nvPr/>
          </p:nvSpPr>
          <p:spPr bwMode="auto">
            <a:xfrm>
              <a:off x="9377361" y="1490665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6" tIns="45718" rIns="91436" bIns="45718" anchor="ctr"/>
            <a:lstStyle/>
            <a:p>
              <a:endParaRPr lang="en-US"/>
            </a:p>
          </p:txBody>
        </p:sp>
        <p:sp>
          <p:nvSpPr>
            <p:cNvPr id="31763" name="Freeform 19"/>
            <p:cNvSpPr>
              <a:spLocks/>
            </p:cNvSpPr>
            <p:nvPr/>
          </p:nvSpPr>
          <p:spPr bwMode="auto">
            <a:xfrm>
              <a:off x="8805861" y="2395539"/>
              <a:ext cx="1181100" cy="557212"/>
            </a:xfrm>
            <a:custGeom>
              <a:avLst/>
              <a:gdLst>
                <a:gd name="T0" fmla="*/ 2147483647 w 744"/>
                <a:gd name="T1" fmla="*/ 0 h 351"/>
                <a:gd name="T2" fmla="*/ 2147483647 w 744"/>
                <a:gd name="T3" fmla="*/ 2147483647 h 351"/>
                <a:gd name="T4" fmla="*/ 2147483647 w 744"/>
                <a:gd name="T5" fmla="*/ 2147483647 h 351"/>
                <a:gd name="T6" fmla="*/ 2147483647 w 744"/>
                <a:gd name="T7" fmla="*/ 2147483647 h 351"/>
                <a:gd name="T8" fmla="*/ 0 w 744"/>
                <a:gd name="T9" fmla="*/ 2147483647 h 35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44"/>
                <a:gd name="T16" fmla="*/ 0 h 351"/>
                <a:gd name="T17" fmla="*/ 744 w 744"/>
                <a:gd name="T18" fmla="*/ 351 h 35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44" h="351">
                  <a:moveTo>
                    <a:pt x="744" y="0"/>
                  </a:moveTo>
                  <a:cubicBezTo>
                    <a:pt x="672" y="25"/>
                    <a:pt x="600" y="51"/>
                    <a:pt x="547" y="105"/>
                  </a:cubicBezTo>
                  <a:cubicBezTo>
                    <a:pt x="494" y="159"/>
                    <a:pt x="485" y="295"/>
                    <a:pt x="428" y="323"/>
                  </a:cubicBezTo>
                  <a:cubicBezTo>
                    <a:pt x="371" y="351"/>
                    <a:pt x="274" y="293"/>
                    <a:pt x="203" y="274"/>
                  </a:cubicBezTo>
                  <a:cubicBezTo>
                    <a:pt x="132" y="255"/>
                    <a:pt x="66" y="233"/>
                    <a:pt x="0" y="211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31764" name="Freeform 20"/>
            <p:cNvSpPr>
              <a:spLocks/>
            </p:cNvSpPr>
            <p:nvPr/>
          </p:nvSpPr>
          <p:spPr bwMode="auto">
            <a:xfrm>
              <a:off x="9061449" y="2127251"/>
              <a:ext cx="747712" cy="293688"/>
            </a:xfrm>
            <a:custGeom>
              <a:avLst/>
              <a:gdLst>
                <a:gd name="T0" fmla="*/ 2147483647 w 471"/>
                <a:gd name="T1" fmla="*/ 0 h 185"/>
                <a:gd name="T2" fmla="*/ 2147483647 w 471"/>
                <a:gd name="T3" fmla="*/ 2147483647 h 185"/>
                <a:gd name="T4" fmla="*/ 0 w 471"/>
                <a:gd name="T5" fmla="*/ 2147483647 h 185"/>
                <a:gd name="T6" fmla="*/ 0 60000 65536"/>
                <a:gd name="T7" fmla="*/ 0 60000 65536"/>
                <a:gd name="T8" fmla="*/ 0 60000 65536"/>
                <a:gd name="T9" fmla="*/ 0 w 471"/>
                <a:gd name="T10" fmla="*/ 0 h 185"/>
                <a:gd name="T11" fmla="*/ 471 w 471"/>
                <a:gd name="T12" fmla="*/ 185 h 18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71" h="185">
                  <a:moveTo>
                    <a:pt x="471" y="0"/>
                  </a:moveTo>
                  <a:cubicBezTo>
                    <a:pt x="394" y="76"/>
                    <a:pt x="317" y="153"/>
                    <a:pt x="239" y="169"/>
                  </a:cubicBezTo>
                  <a:cubicBezTo>
                    <a:pt x="161" y="185"/>
                    <a:pt x="80" y="142"/>
                    <a:pt x="0" y="99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31766" name="Text Box 22"/>
            <p:cNvSpPr txBox="1">
              <a:spLocks noChangeArrowheads="1"/>
            </p:cNvSpPr>
            <p:nvPr/>
          </p:nvSpPr>
          <p:spPr bwMode="auto">
            <a:xfrm>
              <a:off x="10299700" y="2495551"/>
              <a:ext cx="825500" cy="4445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6" tIns="45718" rIns="91436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c </a:t>
              </a:r>
              <a:r>
                <a:rPr lang="en-US">
                  <a:sym typeface="Symbol" pitchFamily="18" charset="2"/>
                </a:rPr>
                <a:t> 3</a:t>
              </a:r>
            </a:p>
          </p:txBody>
        </p:sp>
        <p:sp>
          <p:nvSpPr>
            <p:cNvPr id="31767" name="Text Box 23"/>
            <p:cNvSpPr txBox="1">
              <a:spLocks noChangeArrowheads="1"/>
            </p:cNvSpPr>
            <p:nvPr/>
          </p:nvSpPr>
          <p:spPr bwMode="auto">
            <a:xfrm>
              <a:off x="10172700" y="2100263"/>
              <a:ext cx="825500" cy="4445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6" tIns="45718" rIns="91436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c </a:t>
              </a:r>
              <a:r>
                <a:rPr lang="en-US">
                  <a:sym typeface="Symbol" pitchFamily="18" charset="2"/>
                </a:rPr>
                <a:t> 2</a:t>
              </a:r>
            </a:p>
          </p:txBody>
        </p:sp>
        <p:sp>
          <p:nvSpPr>
            <p:cNvPr id="31768" name="Text Box 24"/>
            <p:cNvSpPr txBox="1">
              <a:spLocks noChangeArrowheads="1"/>
            </p:cNvSpPr>
            <p:nvPr/>
          </p:nvSpPr>
          <p:spPr bwMode="auto">
            <a:xfrm>
              <a:off x="9972673" y="1722440"/>
              <a:ext cx="825500" cy="4445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6" tIns="45718" rIns="91436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c </a:t>
              </a:r>
              <a:r>
                <a:rPr lang="en-US">
                  <a:sym typeface="Symbol" pitchFamily="18" charset="2"/>
                </a:rPr>
                <a:t> 1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6" grpId="0" animBg="1"/>
      <p:bldP spid="31750" grpId="0" animBg="1"/>
      <p:bldP spid="31751" grpId="0"/>
      <p:bldP spid="31752" grpId="0" animBg="1"/>
      <p:bldP spid="31753" grpId="0"/>
      <p:bldP spid="3176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Rationality, contd.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rati</a:t>
            </a:r>
            <a:r>
              <a:rPr lang="en-US" sz="3200" dirty="0"/>
              <a:t>onal depends on:</a:t>
            </a:r>
          </a:p>
          <a:p>
            <a:pPr lvl="1"/>
            <a:r>
              <a:rPr lang="en-US" sz="2800" dirty="0"/>
              <a:t>Performance measure</a:t>
            </a:r>
          </a:p>
          <a:p>
            <a:pPr lvl="1"/>
            <a:r>
              <a:rPr lang="en-US" sz="2800" dirty="0"/>
              <a:t>Agent’s prior knowledge of environment</a:t>
            </a:r>
          </a:p>
          <a:p>
            <a:pPr lvl="1"/>
            <a:r>
              <a:rPr lang="en-US" sz="2800" dirty="0"/>
              <a:t>Actions available to agent</a:t>
            </a:r>
          </a:p>
          <a:p>
            <a:pPr lvl="1"/>
            <a:r>
              <a:rPr lang="en-US" sz="2800" dirty="0"/>
              <a:t>Percept sequence to date</a:t>
            </a:r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r>
              <a:rPr lang="en-US" sz="3200" dirty="0"/>
              <a:t>Being rati</a:t>
            </a:r>
            <a:r>
              <a:rPr lang="en-US" dirty="0"/>
              <a:t>onal means </a:t>
            </a:r>
            <a:r>
              <a:rPr lang="en-US" b="1" dirty="0">
                <a:solidFill>
                  <a:srgbClr val="0000FF"/>
                </a:solidFill>
              </a:rPr>
              <a:t>maximizing your expected utility</a:t>
            </a: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28017" y="1225064"/>
            <a:ext cx="4411884" cy="288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332828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 Agents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rational agents </a:t>
            </a:r>
            <a:r>
              <a:rPr lang="en-US" b="1" i="1" dirty="0">
                <a:solidFill>
                  <a:srgbClr val="FF0000"/>
                </a:solidFill>
              </a:rPr>
              <a:t>omniscient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No – they are limited by the available percepts</a:t>
            </a:r>
          </a:p>
          <a:p>
            <a:r>
              <a:rPr lang="en-US" dirty="0"/>
              <a:t>Are rational agents </a:t>
            </a:r>
            <a:r>
              <a:rPr lang="en-US" b="1" i="1" dirty="0">
                <a:solidFill>
                  <a:srgbClr val="FF0000"/>
                </a:solidFill>
              </a:rPr>
              <a:t>clairvoyant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No – they may lack knowledge of the environment dynamics</a:t>
            </a:r>
          </a:p>
          <a:p>
            <a:r>
              <a:rPr lang="en-US" dirty="0"/>
              <a:t>Do rational agents </a:t>
            </a:r>
            <a:r>
              <a:rPr lang="en-US" b="1" i="1" dirty="0">
                <a:solidFill>
                  <a:srgbClr val="FF0000"/>
                </a:solidFill>
              </a:rPr>
              <a:t>explore</a:t>
            </a:r>
            <a:r>
              <a:rPr lang="en-US" dirty="0"/>
              <a:t> and </a:t>
            </a:r>
            <a:r>
              <a:rPr lang="en-US" b="1" i="1" dirty="0">
                <a:solidFill>
                  <a:srgbClr val="FF0000"/>
                </a:solidFill>
              </a:rPr>
              <a:t>learn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Yes – in unknown environments these are essential</a:t>
            </a:r>
          </a:p>
          <a:p>
            <a:r>
              <a:rPr lang="en-US" dirty="0"/>
              <a:t>So rational agents are not necessarily successful, but they are </a:t>
            </a:r>
            <a:r>
              <a:rPr lang="en-US" b="1" i="1" dirty="0">
                <a:solidFill>
                  <a:srgbClr val="FF0000"/>
                </a:solidFill>
              </a:rPr>
              <a:t>autonomous</a:t>
            </a:r>
            <a:r>
              <a:rPr lang="en-US" dirty="0"/>
              <a:t> (i.e., transcend initial program)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13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Environment - PEAS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04800" y="1329927"/>
            <a:ext cx="6172200" cy="3546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>
            <a:lvl1pPr marL="342858" indent="-34285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857" indent="-285717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858" indent="-22857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000" indent="-22857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143" indent="-22857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286" indent="-22857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430" indent="-22857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573" indent="-22857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5718" indent="-22857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Performance measure</a:t>
            </a:r>
          </a:p>
          <a:p>
            <a:pPr lvl="1"/>
            <a:r>
              <a:rPr lang="en-US" sz="2400" dirty="0"/>
              <a:t>-1 per step; +10 food; +500 win; -500 die; +200 hit scared ghost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Environment</a:t>
            </a:r>
          </a:p>
          <a:p>
            <a:pPr lvl="1"/>
            <a:r>
              <a:rPr lang="en-US" sz="2400" dirty="0" err="1"/>
              <a:t>Pacman</a:t>
            </a:r>
            <a:r>
              <a:rPr lang="en-US" sz="2400" dirty="0"/>
              <a:t> dynamics (</a:t>
            </a:r>
            <a:r>
              <a:rPr lang="en-US" sz="2400" dirty="0" err="1"/>
              <a:t>incl</a:t>
            </a:r>
            <a:r>
              <a:rPr lang="en-US" sz="2400" dirty="0"/>
              <a:t> ghost behavior)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Actuators</a:t>
            </a:r>
          </a:p>
          <a:p>
            <a:pPr lvl="1"/>
            <a:r>
              <a:rPr lang="en-US" sz="2400" dirty="0"/>
              <a:t>North, South, East, West, (Stop)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Sensors</a:t>
            </a:r>
          </a:p>
          <a:p>
            <a:pPr lvl="1"/>
            <a:r>
              <a:rPr lang="en-US" sz="2400" dirty="0"/>
              <a:t>Entire state is visible</a:t>
            </a:r>
          </a:p>
        </p:txBody>
      </p:sp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29400" y="2286000"/>
            <a:ext cx="8127935" cy="36004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51487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PEAS: Automated Taxi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04800" y="1406127"/>
            <a:ext cx="6400800" cy="3546873"/>
          </a:xfrm>
        </p:spPr>
        <p:txBody>
          <a:bodyPr/>
          <a:lstStyle/>
          <a:p>
            <a:r>
              <a:rPr lang="en-US" dirty="0"/>
              <a:t>Performance measure</a:t>
            </a:r>
          </a:p>
          <a:p>
            <a:pPr lvl="1"/>
            <a:r>
              <a:rPr lang="en-US" dirty="0"/>
              <a:t>Income, happy customer, vehicle costs, fines, insurance premiums</a:t>
            </a:r>
          </a:p>
          <a:p>
            <a:r>
              <a:rPr lang="en-US" dirty="0"/>
              <a:t>Environment</a:t>
            </a:r>
          </a:p>
          <a:p>
            <a:pPr lvl="1"/>
            <a:r>
              <a:rPr lang="en-US" dirty="0"/>
              <a:t>US streets, other drivers, customers</a:t>
            </a:r>
          </a:p>
          <a:p>
            <a:r>
              <a:rPr lang="en-US" dirty="0"/>
              <a:t>Actuators</a:t>
            </a:r>
          </a:p>
          <a:p>
            <a:pPr lvl="1"/>
            <a:r>
              <a:rPr lang="en-US" dirty="0"/>
              <a:t>Steering, brake, gas, display/speaker</a:t>
            </a:r>
          </a:p>
          <a:p>
            <a:r>
              <a:rPr lang="en-US" dirty="0"/>
              <a:t>Sensors</a:t>
            </a:r>
          </a:p>
          <a:p>
            <a:pPr lvl="1"/>
            <a:r>
              <a:rPr lang="en-US" dirty="0"/>
              <a:t>Camera, radar, accelerometer, engine sensors, microphone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0" y="1371600"/>
            <a:ext cx="3314700" cy="459666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93031" y="6379452"/>
            <a:ext cx="96292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Image: http://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nypost.com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/2014/06/21/how-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google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-might-put-taxi-drivers-out-of-business/</a:t>
            </a:r>
          </a:p>
        </p:txBody>
      </p:sp>
    </p:spTree>
    <p:extLst>
      <p:ext uri="{BB962C8B-B14F-4D97-AF65-F5344CB8AC3E}">
        <p14:creationId xmlns:p14="http://schemas.microsoft.com/office/powerpoint/2010/main" val="2911933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.potx" id="{DA11FA2B-8FCA-4322-93DA-6C8F53468DA7}" vid="{856CF231-596A-4CB8-93D6-B29F8EE288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5154</TotalTime>
  <Words>2532</Words>
  <Application>Microsoft Office PowerPoint</Application>
  <PresentationFormat>Widescreen</PresentationFormat>
  <Paragraphs>735</Paragraphs>
  <Slides>55</Slides>
  <Notes>10</Notes>
  <HiddenSlides>2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ＭＳ ゴシック</vt:lpstr>
      <vt:lpstr>Arial</vt:lpstr>
      <vt:lpstr>Calibri</vt:lpstr>
      <vt:lpstr>Calibri Light</vt:lpstr>
      <vt:lpstr>Courier New</vt:lpstr>
      <vt:lpstr>Times New Roman</vt:lpstr>
      <vt:lpstr>Wingdings</vt:lpstr>
      <vt:lpstr>Office Theme</vt:lpstr>
      <vt:lpstr>Warm-up as you walk in</vt:lpstr>
      <vt:lpstr>Announcements</vt:lpstr>
      <vt:lpstr>Announcements</vt:lpstr>
      <vt:lpstr>AI: Representation and Problem Solving </vt:lpstr>
      <vt:lpstr>Today</vt:lpstr>
      <vt:lpstr>Rationality, contd.</vt:lpstr>
      <vt:lpstr>Rational Agents</vt:lpstr>
      <vt:lpstr>Task Environment - PEAS</vt:lpstr>
      <vt:lpstr>PEAS: Automated Taxi </vt:lpstr>
      <vt:lpstr>Environment Types</vt:lpstr>
      <vt:lpstr>Reflex Agents</vt:lpstr>
      <vt:lpstr>Demo Reflex Agent</vt:lpstr>
      <vt:lpstr>Agents that Plan Ahead</vt:lpstr>
      <vt:lpstr>Search Problems</vt:lpstr>
      <vt:lpstr>Search Problems</vt:lpstr>
      <vt:lpstr>Search Problems Are Models</vt:lpstr>
      <vt:lpstr>Example: Travelling in Romania</vt:lpstr>
      <vt:lpstr>What’s in a State Space?</vt:lpstr>
      <vt:lpstr>State Space Sizes?</vt:lpstr>
      <vt:lpstr>Safe Passage</vt:lpstr>
      <vt:lpstr>State Space Graphs and Search Trees</vt:lpstr>
      <vt:lpstr>State Space Graphs</vt:lpstr>
      <vt:lpstr>More Examples</vt:lpstr>
      <vt:lpstr>More Examples</vt:lpstr>
      <vt:lpstr>State Space Graphs vs. Search Trees</vt:lpstr>
      <vt:lpstr>Tree Search vs Graph Search</vt:lpstr>
      <vt:lpstr>PowerPoint Presentation</vt:lpstr>
      <vt:lpstr>PowerPoint Presentation</vt:lpstr>
      <vt:lpstr>Piazza Poll</vt:lpstr>
      <vt:lpstr>Piazza Poll</vt:lpstr>
      <vt:lpstr>Graph Search</vt:lpstr>
      <vt:lpstr>BFS vs DFS</vt:lpstr>
      <vt:lpstr>Piazza Poll</vt:lpstr>
      <vt:lpstr>Video of Demo Maze Water DFS/BFS (part 1)</vt:lpstr>
      <vt:lpstr>Video of Demo Maze Water DFS/BFS (part 2)</vt:lpstr>
      <vt:lpstr>A Note on Implementation</vt:lpstr>
      <vt:lpstr>Walk-through DFS Graph Search</vt:lpstr>
      <vt:lpstr>BFS vs DFS</vt:lpstr>
      <vt:lpstr>Search Algorithm Properties</vt:lpstr>
      <vt:lpstr>Search Algorithm Properties</vt:lpstr>
      <vt:lpstr>Search Algorithm Properties</vt:lpstr>
      <vt:lpstr>Piazza Poll</vt:lpstr>
      <vt:lpstr>Depth-First Search (DFS) Properties</vt:lpstr>
      <vt:lpstr>Breadth-First Search (BFS) Properties</vt:lpstr>
      <vt:lpstr>Iterative Deepening</vt:lpstr>
      <vt:lpstr>Finding a Least-Cost Path</vt:lpstr>
      <vt:lpstr>Depth-First (Tree) Search</vt:lpstr>
      <vt:lpstr>Breadth-First (Tree) Search</vt:lpstr>
      <vt:lpstr>Uniform Cost (Tree) Search</vt:lpstr>
      <vt:lpstr>Uniform Cost Search</vt:lpstr>
      <vt:lpstr>PowerPoint Presentation</vt:lpstr>
      <vt:lpstr>PowerPoint Presentation</vt:lpstr>
      <vt:lpstr>Walk-through UCS</vt:lpstr>
      <vt:lpstr>Uniform Cost Search (UCS) Properties</vt:lpstr>
      <vt:lpstr>Uniform Cost Issues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122 Hash Tables</dc:title>
  <dc:creator>Pat Virtue</dc:creator>
  <cp:lastModifiedBy>Pat Virtue</cp:lastModifiedBy>
  <cp:revision>553</cp:revision>
  <cp:lastPrinted>2018-11-27T13:42:27Z</cp:lastPrinted>
  <dcterms:created xsi:type="dcterms:W3CDTF">2018-10-11T11:39:27Z</dcterms:created>
  <dcterms:modified xsi:type="dcterms:W3CDTF">2019-01-16T19:11:31Z</dcterms:modified>
</cp:coreProperties>
</file>